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90" r:id="rId2"/>
    <p:sldId id="292" r:id="rId3"/>
    <p:sldId id="344" r:id="rId4"/>
    <p:sldId id="345" r:id="rId5"/>
    <p:sldId id="319" r:id="rId6"/>
    <p:sldId id="309" r:id="rId7"/>
    <p:sldId id="297" r:id="rId8"/>
    <p:sldId id="311" r:id="rId9"/>
    <p:sldId id="304" r:id="rId10"/>
    <p:sldId id="296" r:id="rId11"/>
    <p:sldId id="314" r:id="rId12"/>
    <p:sldId id="343" r:id="rId13"/>
    <p:sldId id="321" r:id="rId14"/>
    <p:sldId id="322" r:id="rId15"/>
    <p:sldId id="327" r:id="rId16"/>
    <p:sldId id="340" r:id="rId17"/>
    <p:sldId id="337" r:id="rId18"/>
    <p:sldId id="338" r:id="rId19"/>
    <p:sldId id="339" r:id="rId20"/>
    <p:sldId id="329" r:id="rId21"/>
    <p:sldId id="330" r:id="rId22"/>
    <p:sldId id="332" r:id="rId23"/>
    <p:sldId id="335" r:id="rId24"/>
    <p:sldId id="336" r:id="rId25"/>
    <p:sldId id="341" r:id="rId26"/>
    <p:sldId id="313" r:id="rId27"/>
    <p:sldId id="317" r:id="rId28"/>
    <p:sldId id="318" r:id="rId29"/>
    <p:sldId id="342" r:id="rId30"/>
  </p:sldIdLst>
  <p:sldSz cx="9144000" cy="6858000" type="screen4x3"/>
  <p:notesSz cx="6858000" cy="9144000"/>
  <p:custDataLst>
    <p:tags r:id="rId3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7CBF"/>
    <a:srgbClr val="BC3898"/>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5" autoAdjust="0"/>
    <p:restoredTop sz="94579" autoAdjust="0"/>
  </p:normalViewPr>
  <p:slideViewPr>
    <p:cSldViewPr snapToGrid="0" snapToObjects="1">
      <p:cViewPr>
        <p:scale>
          <a:sx n="91" d="100"/>
          <a:sy n="91" d="100"/>
        </p:scale>
        <p:origin x="-1210" y="-24"/>
      </p:cViewPr>
      <p:guideLst>
        <p:guide orient="horz" pos="2160"/>
        <p:guide pos="2880"/>
      </p:guideLst>
    </p:cSldViewPr>
  </p:slideViewPr>
  <p:outlineViewPr>
    <p:cViewPr>
      <p:scale>
        <a:sx n="33" d="100"/>
        <a:sy n="33" d="100"/>
      </p:scale>
      <p:origin x="0" y="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6E4579-A361-124F-9A18-580C4E391F18}" type="datetimeFigureOut">
              <a:rPr lang="en-US" smtClean="0"/>
              <a:t>11/22/2017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447549-38A9-904A-BBAB-7B7E7A2FBC1E}" type="slidenum">
              <a:rPr lang="en-US" smtClean="0"/>
              <a:t>‹nr.›</a:t>
            </a:fld>
            <a:endParaRPr lang="en-US"/>
          </a:p>
        </p:txBody>
      </p:sp>
    </p:spTree>
    <p:extLst>
      <p:ext uri="{BB962C8B-B14F-4D97-AF65-F5344CB8AC3E}">
        <p14:creationId xmlns:p14="http://schemas.microsoft.com/office/powerpoint/2010/main" val="287046104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Kijken</a:t>
            </a:r>
            <a:r>
              <a:rPr lang="nl-NL" baseline="0" dirty="0" smtClean="0"/>
              <a:t> naar John (</a:t>
            </a:r>
            <a:r>
              <a:rPr lang="nl-NL" baseline="0" dirty="0" err="1" smtClean="0"/>
              <a:t>halfwegopdracht</a:t>
            </a:r>
            <a:r>
              <a:rPr lang="nl-NL" baseline="0" dirty="0" smtClean="0"/>
              <a:t> 10’00 - 15’00)</a:t>
            </a:r>
          </a:p>
          <a:p>
            <a:r>
              <a:rPr lang="nl-NL" baseline="0" dirty="0" smtClean="0"/>
              <a:t>En kijken naar Anke (</a:t>
            </a:r>
            <a:r>
              <a:rPr lang="nl-NL" baseline="0" dirty="0" err="1" smtClean="0"/>
              <a:t>halfwegopdracht</a:t>
            </a:r>
            <a:r>
              <a:rPr lang="nl-NL" baseline="0" dirty="0" smtClean="0"/>
              <a:t> 4’18 – 9’06)</a:t>
            </a:r>
          </a:p>
          <a:p>
            <a:r>
              <a:rPr lang="nl-NL" baseline="0" dirty="0" smtClean="0"/>
              <a:t>Observatieformulier met alleen de vier </a:t>
            </a:r>
            <a:r>
              <a:rPr lang="nl-NL" baseline="0" dirty="0" err="1" smtClean="0"/>
              <a:t>CS’s</a:t>
            </a:r>
            <a:r>
              <a:rPr lang="nl-NL" baseline="0" dirty="0" smtClean="0"/>
              <a:t> 1, 3, 5 </a:t>
            </a:r>
            <a:r>
              <a:rPr lang="nl-NL" baseline="0" smtClean="0"/>
              <a:t>en 6</a:t>
            </a:r>
            <a:endParaRPr lang="nl-NL" dirty="0"/>
          </a:p>
        </p:txBody>
      </p:sp>
      <p:sp>
        <p:nvSpPr>
          <p:cNvPr id="4" name="Tijdelijke aanduiding voor dianummer 3"/>
          <p:cNvSpPr>
            <a:spLocks noGrp="1"/>
          </p:cNvSpPr>
          <p:nvPr>
            <p:ph type="sldNum" sz="quarter" idx="10"/>
          </p:nvPr>
        </p:nvSpPr>
        <p:spPr/>
        <p:txBody>
          <a:bodyPr/>
          <a:lstStyle/>
          <a:p>
            <a:fld id="{12447549-38A9-904A-BBAB-7B7E7A2FBC1E}" type="slidenum">
              <a:rPr lang="en-US" smtClean="0"/>
              <a:t>6</a:t>
            </a:fld>
            <a:endParaRPr lang="en-US"/>
          </a:p>
        </p:txBody>
      </p:sp>
    </p:spTree>
    <p:extLst>
      <p:ext uri="{BB962C8B-B14F-4D97-AF65-F5344CB8AC3E}">
        <p14:creationId xmlns:p14="http://schemas.microsoft.com/office/powerpoint/2010/main" val="1776816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43000" y="685800"/>
            <a:ext cx="4572000" cy="3429000"/>
          </a:xfrm>
        </p:spPr>
      </p:sp>
      <p:sp>
        <p:nvSpPr>
          <p:cNvPr id="3" name="Tijdelijke aanduiding voor notities 2"/>
          <p:cNvSpPr>
            <a:spLocks noGrp="1"/>
          </p:cNvSpPr>
          <p:nvPr>
            <p:ph type="body" idx="1"/>
          </p:nvPr>
        </p:nvSpPr>
        <p:spPr/>
        <p:txBody>
          <a:bodyPr/>
          <a:lstStyle/>
          <a:p>
            <a:r>
              <a:rPr lang="nl-NL" dirty="0" smtClean="0"/>
              <a:t>Exposure?</a:t>
            </a:r>
          </a:p>
          <a:p>
            <a:r>
              <a:rPr lang="nl-NL" dirty="0" smtClean="0"/>
              <a:t>Spreektempo?</a:t>
            </a:r>
          </a:p>
          <a:p>
            <a:r>
              <a:rPr lang="nl-NL" dirty="0" smtClean="0"/>
              <a:t>Gebaren?</a:t>
            </a:r>
          </a:p>
          <a:p>
            <a:r>
              <a:rPr lang="nl-NL" dirty="0" smtClean="0"/>
              <a:t>Gebruik</a:t>
            </a:r>
            <a:r>
              <a:rPr lang="nl-NL" baseline="0" dirty="0" smtClean="0"/>
              <a:t> van de omgeving?</a:t>
            </a:r>
            <a:br>
              <a:rPr lang="nl-NL" baseline="0" dirty="0" smtClean="0"/>
            </a:br>
            <a:r>
              <a:rPr lang="nl-NL" baseline="0" dirty="0" smtClean="0"/>
              <a:t>Sommige delen van de les wel, andere niet?</a:t>
            </a:r>
          </a:p>
          <a:p>
            <a:r>
              <a:rPr lang="nl-NL" baseline="0" dirty="0" smtClean="0"/>
              <a:t>Plek van de L1?</a:t>
            </a:r>
            <a:endParaRPr lang="nl-NL" dirty="0"/>
          </a:p>
        </p:txBody>
      </p:sp>
      <p:sp>
        <p:nvSpPr>
          <p:cNvPr id="4" name="Tijdelijke aanduiding voor dianummer 3"/>
          <p:cNvSpPr>
            <a:spLocks noGrp="1"/>
          </p:cNvSpPr>
          <p:nvPr>
            <p:ph type="sldNum" sz="quarter" idx="10"/>
          </p:nvPr>
        </p:nvSpPr>
        <p:spPr/>
        <p:txBody>
          <a:bodyPr/>
          <a:lstStyle/>
          <a:p>
            <a:fld id="{DB3FBE3B-A402-4A63-8BF0-3A5AC9C01B26}" type="slidenum">
              <a:rPr lang="nl-NL" smtClean="0"/>
              <a:t>7</a:t>
            </a:fld>
            <a:endParaRPr lang="nl-NL"/>
          </a:p>
        </p:txBody>
      </p:sp>
    </p:spTree>
    <p:extLst>
      <p:ext uri="{BB962C8B-B14F-4D97-AF65-F5344CB8AC3E}">
        <p14:creationId xmlns:p14="http://schemas.microsoft.com/office/powerpoint/2010/main" val="2792538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7502806A-CBAD-4DA6-9114-DB1E83E5D7EC}" type="slidenum">
              <a:rPr lang="nl-NL" smtClean="0"/>
              <a:t>11</a:t>
            </a:fld>
            <a:endParaRPr lang="nl-NL"/>
          </a:p>
        </p:txBody>
      </p:sp>
    </p:spTree>
    <p:extLst>
      <p:ext uri="{BB962C8B-B14F-4D97-AF65-F5344CB8AC3E}">
        <p14:creationId xmlns:p14="http://schemas.microsoft.com/office/powerpoint/2010/main" val="3944425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err="1"/>
              <a:t>Dezelfde</a:t>
            </a:r>
            <a:r>
              <a:rPr lang="en-US" dirty="0"/>
              <a:t> </a:t>
            </a:r>
            <a:r>
              <a:rPr lang="en-US" dirty="0" err="1"/>
              <a:t>opnamen</a:t>
            </a:r>
            <a:r>
              <a:rPr lang="en-US" baseline="0" dirty="0"/>
              <a:t> </a:t>
            </a:r>
            <a:r>
              <a:rPr lang="en-US" baseline="0" dirty="0" err="1"/>
              <a:t>worden</a:t>
            </a:r>
            <a:r>
              <a:rPr lang="en-US" baseline="0" dirty="0"/>
              <a:t> door NL </a:t>
            </a:r>
            <a:r>
              <a:rPr lang="en-US" baseline="0" dirty="0" err="1"/>
              <a:t>docenten</a:t>
            </a:r>
            <a:r>
              <a:rPr lang="en-US" baseline="0" dirty="0"/>
              <a:t> </a:t>
            </a:r>
            <a:r>
              <a:rPr lang="en-US" baseline="0" dirty="0" err="1"/>
              <a:t>veel</a:t>
            </a:r>
            <a:r>
              <a:rPr lang="en-US" baseline="0" dirty="0"/>
              <a:t> </a:t>
            </a:r>
            <a:r>
              <a:rPr lang="en-US" baseline="0" dirty="0" err="1"/>
              <a:t>strenger</a:t>
            </a:r>
            <a:r>
              <a:rPr lang="en-US" baseline="0" dirty="0"/>
              <a:t> </a:t>
            </a:r>
            <a:r>
              <a:rPr lang="en-US" baseline="0" dirty="0" err="1"/>
              <a:t>beoordeeld</a:t>
            </a:r>
            <a:r>
              <a:rPr lang="en-US" baseline="0" dirty="0"/>
              <a:t> </a:t>
            </a:r>
            <a:r>
              <a:rPr lang="en-US" baseline="0" dirty="0" err="1"/>
              <a:t>dan</a:t>
            </a:r>
            <a:r>
              <a:rPr lang="en-US" baseline="0" dirty="0"/>
              <a:t> door </a:t>
            </a:r>
            <a:r>
              <a:rPr lang="en-US" baseline="0" dirty="0" err="1"/>
              <a:t>andere</a:t>
            </a:r>
            <a:r>
              <a:rPr lang="en-US" baseline="0" dirty="0"/>
              <a:t> native </a:t>
            </a:r>
            <a:r>
              <a:rPr lang="en-US" baseline="0" dirty="0" err="1"/>
              <a:t>en</a:t>
            </a:r>
            <a:r>
              <a:rPr lang="en-US" baseline="0" dirty="0"/>
              <a:t> non-native </a:t>
            </a:r>
            <a:r>
              <a:rPr lang="en-US" baseline="0" dirty="0" err="1"/>
              <a:t>docenten</a:t>
            </a:r>
            <a:r>
              <a:rPr lang="en-US" baseline="0" dirty="0"/>
              <a:t> Engels. </a:t>
            </a:r>
            <a:r>
              <a:rPr lang="en-US" baseline="0" dirty="0" err="1"/>
              <a:t>Opvallend</a:t>
            </a:r>
            <a:r>
              <a:rPr lang="en-US" baseline="0" dirty="0"/>
              <a:t>. Je </a:t>
            </a:r>
            <a:r>
              <a:rPr lang="en-US" baseline="0" dirty="0" err="1"/>
              <a:t>moet</a:t>
            </a:r>
            <a:r>
              <a:rPr lang="en-US" baseline="0" dirty="0"/>
              <a:t> zo native </a:t>
            </a:r>
            <a:r>
              <a:rPr lang="en-US" baseline="0" dirty="0" err="1"/>
              <a:t>mogelijk</a:t>
            </a:r>
            <a:r>
              <a:rPr lang="en-US" baseline="0" dirty="0"/>
              <a:t> </a:t>
            </a:r>
            <a:r>
              <a:rPr lang="en-US" baseline="0" dirty="0" err="1"/>
              <a:t>zijn</a:t>
            </a:r>
            <a:r>
              <a:rPr lang="en-US" baseline="0" dirty="0"/>
              <a:t>?</a:t>
            </a:r>
            <a:endParaRPr lang="nl-NL" dirty="0"/>
          </a:p>
        </p:txBody>
      </p:sp>
      <p:sp>
        <p:nvSpPr>
          <p:cNvPr id="4" name="Tijdelijke aanduiding voor dianummer 3"/>
          <p:cNvSpPr>
            <a:spLocks noGrp="1"/>
          </p:cNvSpPr>
          <p:nvPr>
            <p:ph type="sldNum" sz="quarter" idx="10"/>
          </p:nvPr>
        </p:nvSpPr>
        <p:spPr/>
        <p:txBody>
          <a:bodyPr/>
          <a:lstStyle/>
          <a:p>
            <a:fld id="{82E17C0D-18B6-4F39-82A2-78CED9F52072}" type="slidenum">
              <a:rPr lang="nl-NL" smtClean="0"/>
              <a:t>13</a:t>
            </a:fld>
            <a:endParaRPr lang="nl-NL"/>
          </a:p>
        </p:txBody>
      </p:sp>
    </p:spTree>
    <p:extLst>
      <p:ext uri="{BB962C8B-B14F-4D97-AF65-F5344CB8AC3E}">
        <p14:creationId xmlns:p14="http://schemas.microsoft.com/office/powerpoint/2010/main" val="1461383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t>De standard </a:t>
            </a:r>
            <a:r>
              <a:rPr lang="en-US" dirty="0" err="1"/>
              <a:t>vanuit</a:t>
            </a:r>
            <a:r>
              <a:rPr lang="en-US" dirty="0"/>
              <a:t> het ERK: B2 (HAVO/VWO) </a:t>
            </a:r>
            <a:r>
              <a:rPr lang="en-US" dirty="0" err="1"/>
              <a:t>moet</a:t>
            </a:r>
            <a:r>
              <a:rPr lang="en-US" dirty="0"/>
              <a:t> </a:t>
            </a:r>
            <a:r>
              <a:rPr lang="en-US" dirty="0" err="1"/>
              <a:t>een</a:t>
            </a:r>
            <a:r>
              <a:rPr lang="en-US" dirty="0"/>
              <a:t> </a:t>
            </a:r>
            <a:r>
              <a:rPr lang="en-US" dirty="0" err="1"/>
              <a:t>natuurlijk</a:t>
            </a:r>
            <a:r>
              <a:rPr lang="en-US" dirty="0"/>
              <a:t> Engels </a:t>
            </a:r>
            <a:r>
              <a:rPr lang="en-US" dirty="0" err="1"/>
              <a:t>zijn</a:t>
            </a:r>
            <a:r>
              <a:rPr lang="en-US" dirty="0"/>
              <a:t>. </a:t>
            </a:r>
            <a:r>
              <a:rPr lang="en-US" dirty="0" err="1"/>
              <a:t>Daarna</a:t>
            </a:r>
            <a:r>
              <a:rPr lang="en-US" dirty="0"/>
              <a:t> </a:t>
            </a:r>
            <a:r>
              <a:rPr lang="en-US" dirty="0" err="1"/>
              <a:t>zijn</a:t>
            </a:r>
            <a:r>
              <a:rPr lang="en-US" dirty="0"/>
              <a:t> </a:t>
            </a:r>
            <a:r>
              <a:rPr lang="en-US" dirty="0" err="1"/>
              <a:t>er</a:t>
            </a:r>
            <a:r>
              <a:rPr lang="en-US" dirty="0"/>
              <a:t> nog twee</a:t>
            </a:r>
            <a:r>
              <a:rPr lang="en-US" baseline="0" dirty="0"/>
              <a:t> </a:t>
            </a:r>
            <a:r>
              <a:rPr lang="en-US" baseline="0" dirty="0" err="1"/>
              <a:t>niveaus</a:t>
            </a:r>
            <a:r>
              <a:rPr lang="en-US" baseline="0" dirty="0"/>
              <a:t>? </a:t>
            </a:r>
            <a:r>
              <a:rPr lang="en-US" baseline="0" dirty="0" err="1"/>
              <a:t>Opvallend</a:t>
            </a:r>
            <a:r>
              <a:rPr lang="en-US" baseline="0" dirty="0"/>
              <a:t>.</a:t>
            </a:r>
            <a:endParaRPr lang="nl-NL" dirty="0"/>
          </a:p>
        </p:txBody>
      </p:sp>
      <p:sp>
        <p:nvSpPr>
          <p:cNvPr id="4" name="Tijdelijke aanduiding voor dianummer 3"/>
          <p:cNvSpPr>
            <a:spLocks noGrp="1"/>
          </p:cNvSpPr>
          <p:nvPr>
            <p:ph type="sldNum" sz="quarter" idx="10"/>
          </p:nvPr>
        </p:nvSpPr>
        <p:spPr/>
        <p:txBody>
          <a:bodyPr/>
          <a:lstStyle/>
          <a:p>
            <a:fld id="{82E17C0D-18B6-4F39-82A2-78CED9F52072}" type="slidenum">
              <a:rPr lang="nl-NL" smtClean="0"/>
              <a:t>16</a:t>
            </a:fld>
            <a:endParaRPr lang="nl-NL"/>
          </a:p>
        </p:txBody>
      </p:sp>
    </p:spTree>
    <p:extLst>
      <p:ext uri="{BB962C8B-B14F-4D97-AF65-F5344CB8AC3E}">
        <p14:creationId xmlns:p14="http://schemas.microsoft.com/office/powerpoint/2010/main" val="40666928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2E17C0D-18B6-4F39-82A2-78CED9F52072}" type="slidenum">
              <a:rPr lang="nl-NL" smtClean="0"/>
              <a:t>21</a:t>
            </a:fld>
            <a:endParaRPr lang="nl-NL"/>
          </a:p>
        </p:txBody>
      </p:sp>
    </p:spTree>
    <p:extLst>
      <p:ext uri="{BB962C8B-B14F-4D97-AF65-F5344CB8AC3E}">
        <p14:creationId xmlns:p14="http://schemas.microsoft.com/office/powerpoint/2010/main" val="1131319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 = 58</a:t>
            </a:r>
            <a:endParaRPr lang="en-US" dirty="0"/>
          </a:p>
        </p:txBody>
      </p:sp>
      <p:sp>
        <p:nvSpPr>
          <p:cNvPr id="4" name="Slide Number Placeholder 3"/>
          <p:cNvSpPr>
            <a:spLocks noGrp="1"/>
          </p:cNvSpPr>
          <p:nvPr>
            <p:ph type="sldNum" sz="quarter" idx="10"/>
          </p:nvPr>
        </p:nvSpPr>
        <p:spPr/>
        <p:txBody>
          <a:bodyPr/>
          <a:lstStyle/>
          <a:p>
            <a:fld id="{82E17C0D-18B6-4F39-82A2-78CED9F52072}" type="slidenum">
              <a:rPr lang="nl-NL" smtClean="0"/>
              <a:t>24</a:t>
            </a:fld>
            <a:endParaRPr lang="nl-NL"/>
          </a:p>
        </p:txBody>
      </p:sp>
    </p:spTree>
    <p:extLst>
      <p:ext uri="{BB962C8B-B14F-4D97-AF65-F5344CB8AC3E}">
        <p14:creationId xmlns:p14="http://schemas.microsoft.com/office/powerpoint/2010/main" val="1902481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Insteek</a:t>
            </a:r>
            <a:r>
              <a:rPr lang="nl-NL" baseline="0" dirty="0" smtClean="0"/>
              <a:t> voor discussie:</a:t>
            </a:r>
          </a:p>
          <a:p>
            <a:pPr marL="171450" indent="-171450">
              <a:buFontTx/>
              <a:buChar char="-"/>
            </a:pPr>
            <a:r>
              <a:rPr lang="nl-NL" baseline="0" dirty="0" smtClean="0"/>
              <a:t>Moeten we </a:t>
            </a:r>
            <a:r>
              <a:rPr lang="nl-NL" i="1" baseline="0" dirty="0" smtClean="0"/>
              <a:t>standaarden </a:t>
            </a:r>
            <a:r>
              <a:rPr lang="nl-NL" baseline="0" dirty="0" smtClean="0"/>
              <a:t>aanleggen voor uitspraak(-onderwijs)?</a:t>
            </a:r>
          </a:p>
          <a:p>
            <a:pPr marL="171450" indent="-171450">
              <a:buFontTx/>
              <a:buChar char="-"/>
            </a:pPr>
            <a:r>
              <a:rPr lang="nl-NL" dirty="0" smtClean="0"/>
              <a:t>Moet</a:t>
            </a:r>
            <a:r>
              <a:rPr lang="nl-NL" baseline="0" dirty="0" smtClean="0"/>
              <a:t> verantwoorde doeltaalinzet verplicht worden in elke MVT-les op het VO?</a:t>
            </a:r>
          </a:p>
          <a:p>
            <a:pPr marL="171450" indent="-171450">
              <a:buFontTx/>
              <a:buChar char="-"/>
            </a:pPr>
            <a:r>
              <a:rPr lang="nl-NL" baseline="0" dirty="0" smtClean="0"/>
              <a:t>Hoe kunnen we een sterke transfer realiseren tussen dergelijke onderzoeken en </a:t>
            </a:r>
            <a:r>
              <a:rPr lang="nl-NL" baseline="0" smtClean="0"/>
              <a:t>de dagelijkse praktijk van het VO?</a:t>
            </a:r>
            <a:endParaRPr lang="nl-NL" dirty="0"/>
          </a:p>
        </p:txBody>
      </p:sp>
      <p:sp>
        <p:nvSpPr>
          <p:cNvPr id="4" name="Tijdelijke aanduiding voor dianummer 3"/>
          <p:cNvSpPr>
            <a:spLocks noGrp="1"/>
          </p:cNvSpPr>
          <p:nvPr>
            <p:ph type="sldNum" sz="quarter" idx="10"/>
          </p:nvPr>
        </p:nvSpPr>
        <p:spPr/>
        <p:txBody>
          <a:bodyPr/>
          <a:lstStyle/>
          <a:p>
            <a:fld id="{12447549-38A9-904A-BBAB-7B7E7A2FBC1E}" type="slidenum">
              <a:rPr lang="en-US" smtClean="0"/>
              <a:t>27</a:t>
            </a:fld>
            <a:endParaRPr lang="en-US"/>
          </a:p>
        </p:txBody>
      </p:sp>
    </p:spTree>
    <p:extLst>
      <p:ext uri="{BB962C8B-B14F-4D97-AF65-F5344CB8AC3E}">
        <p14:creationId xmlns:p14="http://schemas.microsoft.com/office/powerpoint/2010/main" val="3359665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nl-NL"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Click to edit Master subtitle style</a:t>
            </a:r>
            <a:endParaRPr lang="en-US"/>
          </a:p>
        </p:txBody>
      </p:sp>
      <p:sp>
        <p:nvSpPr>
          <p:cNvPr id="4" name="Date Placeholder 3"/>
          <p:cNvSpPr>
            <a:spLocks noGrp="1"/>
          </p:cNvSpPr>
          <p:nvPr>
            <p:ph type="dt" sz="half" idx="10"/>
          </p:nvPr>
        </p:nvSpPr>
        <p:spPr/>
        <p:txBody>
          <a:bodyPr/>
          <a:lstStyle/>
          <a:p>
            <a:fld id="{5038CC62-42A8-474B-AEDC-73C995D12210}" type="datetimeFigureOut">
              <a:rPr lang="en-US" smtClean="0"/>
              <a:t>11/22/2017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E54E08-79D7-8240-9F06-B16AC9C0DF29}" type="slidenum">
              <a:rPr lang="en-US" smtClean="0"/>
              <a:t>‹nr.›</a:t>
            </a:fld>
            <a:endParaRPr lang="en-US"/>
          </a:p>
        </p:txBody>
      </p:sp>
    </p:spTree>
    <p:extLst>
      <p:ext uri="{BB962C8B-B14F-4D97-AF65-F5344CB8AC3E}">
        <p14:creationId xmlns:p14="http://schemas.microsoft.com/office/powerpoint/2010/main" val="1992851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Date Placeholder 3"/>
          <p:cNvSpPr>
            <a:spLocks noGrp="1"/>
          </p:cNvSpPr>
          <p:nvPr>
            <p:ph type="dt" sz="half" idx="10"/>
          </p:nvPr>
        </p:nvSpPr>
        <p:spPr/>
        <p:txBody>
          <a:bodyPr/>
          <a:lstStyle/>
          <a:p>
            <a:fld id="{5038CC62-42A8-474B-AEDC-73C995D12210}" type="datetimeFigureOut">
              <a:rPr lang="en-US" smtClean="0"/>
              <a:t>11/22/2017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E54E08-79D7-8240-9F06-B16AC9C0DF29}" type="slidenum">
              <a:rPr lang="en-US" smtClean="0"/>
              <a:t>‹nr.›</a:t>
            </a:fld>
            <a:endParaRPr lang="en-US"/>
          </a:p>
        </p:txBody>
      </p:sp>
    </p:spTree>
    <p:extLst>
      <p:ext uri="{BB962C8B-B14F-4D97-AF65-F5344CB8AC3E}">
        <p14:creationId xmlns:p14="http://schemas.microsoft.com/office/powerpoint/2010/main" val="3704380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nl-NL"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Date Placeholder 3"/>
          <p:cNvSpPr>
            <a:spLocks noGrp="1"/>
          </p:cNvSpPr>
          <p:nvPr>
            <p:ph type="dt" sz="half" idx="10"/>
          </p:nvPr>
        </p:nvSpPr>
        <p:spPr/>
        <p:txBody>
          <a:bodyPr/>
          <a:lstStyle/>
          <a:p>
            <a:fld id="{5038CC62-42A8-474B-AEDC-73C995D12210}" type="datetimeFigureOut">
              <a:rPr lang="en-US" smtClean="0"/>
              <a:t>11/22/2017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E54E08-79D7-8240-9F06-B16AC9C0DF29}" type="slidenum">
              <a:rPr lang="en-US" smtClean="0"/>
              <a:t>‹nr.›</a:t>
            </a:fld>
            <a:endParaRPr lang="en-US"/>
          </a:p>
        </p:txBody>
      </p:sp>
    </p:spTree>
    <p:extLst>
      <p:ext uri="{BB962C8B-B14F-4D97-AF65-F5344CB8AC3E}">
        <p14:creationId xmlns:p14="http://schemas.microsoft.com/office/powerpoint/2010/main" val="4162616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
        <p:nvSpPr>
          <p:cNvPr id="3" name="Content Placeholder 2"/>
          <p:cNvSpPr>
            <a:spLocks noGrp="1"/>
          </p:cNvSpPr>
          <p:nvPr>
            <p:ph idx="1"/>
          </p:nvPr>
        </p:nvSpPr>
        <p:spPr/>
        <p:txBody>
          <a:body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Date Placeholder 3"/>
          <p:cNvSpPr>
            <a:spLocks noGrp="1"/>
          </p:cNvSpPr>
          <p:nvPr>
            <p:ph type="dt" sz="half" idx="10"/>
          </p:nvPr>
        </p:nvSpPr>
        <p:spPr/>
        <p:txBody>
          <a:bodyPr/>
          <a:lstStyle/>
          <a:p>
            <a:fld id="{5038CC62-42A8-474B-AEDC-73C995D12210}" type="datetimeFigureOut">
              <a:rPr lang="en-US" smtClean="0"/>
              <a:t>11/22/2017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E54E08-79D7-8240-9F06-B16AC9C0DF29}" type="slidenum">
              <a:rPr lang="en-US" smtClean="0"/>
              <a:t>‹nr.›</a:t>
            </a:fld>
            <a:endParaRPr lang="en-US"/>
          </a:p>
        </p:txBody>
      </p:sp>
    </p:spTree>
    <p:extLst>
      <p:ext uri="{BB962C8B-B14F-4D97-AF65-F5344CB8AC3E}">
        <p14:creationId xmlns:p14="http://schemas.microsoft.com/office/powerpoint/2010/main" val="3564972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nl-NL"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Click to edit Master text styles</a:t>
            </a:r>
          </a:p>
        </p:txBody>
      </p:sp>
      <p:sp>
        <p:nvSpPr>
          <p:cNvPr id="4" name="Date Placeholder 3"/>
          <p:cNvSpPr>
            <a:spLocks noGrp="1"/>
          </p:cNvSpPr>
          <p:nvPr>
            <p:ph type="dt" sz="half" idx="10"/>
          </p:nvPr>
        </p:nvSpPr>
        <p:spPr/>
        <p:txBody>
          <a:bodyPr/>
          <a:lstStyle/>
          <a:p>
            <a:fld id="{5038CC62-42A8-474B-AEDC-73C995D12210}" type="datetimeFigureOut">
              <a:rPr lang="en-US" smtClean="0"/>
              <a:t>11/22/2017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E54E08-79D7-8240-9F06-B16AC9C0DF29}" type="slidenum">
              <a:rPr lang="en-US" smtClean="0"/>
              <a:t>‹nr.›</a:t>
            </a:fld>
            <a:endParaRPr lang="en-US"/>
          </a:p>
        </p:txBody>
      </p:sp>
    </p:spTree>
    <p:extLst>
      <p:ext uri="{BB962C8B-B14F-4D97-AF65-F5344CB8AC3E}">
        <p14:creationId xmlns:p14="http://schemas.microsoft.com/office/powerpoint/2010/main" val="1648576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5" name="Date Placeholder 4"/>
          <p:cNvSpPr>
            <a:spLocks noGrp="1"/>
          </p:cNvSpPr>
          <p:nvPr>
            <p:ph type="dt" sz="half" idx="10"/>
          </p:nvPr>
        </p:nvSpPr>
        <p:spPr/>
        <p:txBody>
          <a:bodyPr/>
          <a:lstStyle/>
          <a:p>
            <a:fld id="{5038CC62-42A8-474B-AEDC-73C995D12210}" type="datetimeFigureOut">
              <a:rPr lang="en-US" smtClean="0"/>
              <a:t>11/22/2017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E54E08-79D7-8240-9F06-B16AC9C0DF29}" type="slidenum">
              <a:rPr lang="en-US" smtClean="0"/>
              <a:t>‹nr.›</a:t>
            </a:fld>
            <a:endParaRPr lang="en-US"/>
          </a:p>
        </p:txBody>
      </p:sp>
    </p:spTree>
    <p:extLst>
      <p:ext uri="{BB962C8B-B14F-4D97-AF65-F5344CB8AC3E}">
        <p14:creationId xmlns:p14="http://schemas.microsoft.com/office/powerpoint/2010/main" val="3175404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7" name="Date Placeholder 6"/>
          <p:cNvSpPr>
            <a:spLocks noGrp="1"/>
          </p:cNvSpPr>
          <p:nvPr>
            <p:ph type="dt" sz="half" idx="10"/>
          </p:nvPr>
        </p:nvSpPr>
        <p:spPr/>
        <p:txBody>
          <a:bodyPr/>
          <a:lstStyle/>
          <a:p>
            <a:fld id="{5038CC62-42A8-474B-AEDC-73C995D12210}" type="datetimeFigureOut">
              <a:rPr lang="en-US" smtClean="0"/>
              <a:t>11/22/2017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E54E08-79D7-8240-9F06-B16AC9C0DF29}" type="slidenum">
              <a:rPr lang="en-US" smtClean="0"/>
              <a:t>‹nr.›</a:t>
            </a:fld>
            <a:endParaRPr lang="en-US"/>
          </a:p>
        </p:txBody>
      </p:sp>
    </p:spTree>
    <p:extLst>
      <p:ext uri="{BB962C8B-B14F-4D97-AF65-F5344CB8AC3E}">
        <p14:creationId xmlns:p14="http://schemas.microsoft.com/office/powerpoint/2010/main" val="1908433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
        <p:nvSpPr>
          <p:cNvPr id="3" name="Date Placeholder 2"/>
          <p:cNvSpPr>
            <a:spLocks noGrp="1"/>
          </p:cNvSpPr>
          <p:nvPr>
            <p:ph type="dt" sz="half" idx="10"/>
          </p:nvPr>
        </p:nvSpPr>
        <p:spPr/>
        <p:txBody>
          <a:bodyPr/>
          <a:lstStyle/>
          <a:p>
            <a:fld id="{5038CC62-42A8-474B-AEDC-73C995D12210}" type="datetimeFigureOut">
              <a:rPr lang="en-US" smtClean="0"/>
              <a:t>11/22/2017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E54E08-79D7-8240-9F06-B16AC9C0DF29}" type="slidenum">
              <a:rPr lang="en-US" smtClean="0"/>
              <a:t>‹nr.›</a:t>
            </a:fld>
            <a:endParaRPr lang="en-US"/>
          </a:p>
        </p:txBody>
      </p:sp>
    </p:spTree>
    <p:extLst>
      <p:ext uri="{BB962C8B-B14F-4D97-AF65-F5344CB8AC3E}">
        <p14:creationId xmlns:p14="http://schemas.microsoft.com/office/powerpoint/2010/main" val="3073448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38CC62-42A8-474B-AEDC-73C995D12210}" type="datetimeFigureOut">
              <a:rPr lang="en-US" smtClean="0"/>
              <a:t>11/22/2017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E54E08-79D7-8240-9F06-B16AC9C0DF29}" type="slidenum">
              <a:rPr lang="en-US" smtClean="0"/>
              <a:t>‹nr.›</a:t>
            </a:fld>
            <a:endParaRPr lang="en-US"/>
          </a:p>
        </p:txBody>
      </p:sp>
    </p:spTree>
    <p:extLst>
      <p:ext uri="{BB962C8B-B14F-4D97-AF65-F5344CB8AC3E}">
        <p14:creationId xmlns:p14="http://schemas.microsoft.com/office/powerpoint/2010/main" val="260877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nl-NL"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Click to edit Master text styles</a:t>
            </a:r>
          </a:p>
        </p:txBody>
      </p:sp>
      <p:sp>
        <p:nvSpPr>
          <p:cNvPr id="5" name="Date Placeholder 4"/>
          <p:cNvSpPr>
            <a:spLocks noGrp="1"/>
          </p:cNvSpPr>
          <p:nvPr>
            <p:ph type="dt" sz="half" idx="10"/>
          </p:nvPr>
        </p:nvSpPr>
        <p:spPr/>
        <p:txBody>
          <a:bodyPr/>
          <a:lstStyle/>
          <a:p>
            <a:fld id="{5038CC62-42A8-474B-AEDC-73C995D12210}" type="datetimeFigureOut">
              <a:rPr lang="en-US" smtClean="0"/>
              <a:t>11/22/2017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E54E08-79D7-8240-9F06-B16AC9C0DF29}" type="slidenum">
              <a:rPr lang="en-US" smtClean="0"/>
              <a:t>‹nr.›</a:t>
            </a:fld>
            <a:endParaRPr lang="en-US"/>
          </a:p>
        </p:txBody>
      </p:sp>
    </p:spTree>
    <p:extLst>
      <p:ext uri="{BB962C8B-B14F-4D97-AF65-F5344CB8AC3E}">
        <p14:creationId xmlns:p14="http://schemas.microsoft.com/office/powerpoint/2010/main" val="1281724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nl-NL"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Click to edit Master text styles</a:t>
            </a:r>
          </a:p>
        </p:txBody>
      </p:sp>
      <p:sp>
        <p:nvSpPr>
          <p:cNvPr id="5" name="Date Placeholder 4"/>
          <p:cNvSpPr>
            <a:spLocks noGrp="1"/>
          </p:cNvSpPr>
          <p:nvPr>
            <p:ph type="dt" sz="half" idx="10"/>
          </p:nvPr>
        </p:nvSpPr>
        <p:spPr/>
        <p:txBody>
          <a:bodyPr/>
          <a:lstStyle/>
          <a:p>
            <a:fld id="{5038CC62-42A8-474B-AEDC-73C995D12210}" type="datetimeFigureOut">
              <a:rPr lang="en-US" smtClean="0"/>
              <a:t>11/22/2017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E54E08-79D7-8240-9F06-B16AC9C0DF29}" type="slidenum">
              <a:rPr lang="en-US" smtClean="0"/>
              <a:t>‹nr.›</a:t>
            </a:fld>
            <a:endParaRPr lang="en-US"/>
          </a:p>
        </p:txBody>
      </p:sp>
    </p:spTree>
    <p:extLst>
      <p:ext uri="{BB962C8B-B14F-4D97-AF65-F5344CB8AC3E}">
        <p14:creationId xmlns:p14="http://schemas.microsoft.com/office/powerpoint/2010/main" val="1402654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38CC62-42A8-474B-AEDC-73C995D12210}" type="datetimeFigureOut">
              <a:rPr lang="en-US" smtClean="0"/>
              <a:t>11/22/2017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E54E08-79D7-8240-9F06-B16AC9C0DF29}" type="slidenum">
              <a:rPr lang="en-US" smtClean="0"/>
              <a:t>‹nr.›</a:t>
            </a:fld>
            <a:endParaRPr lang="en-US"/>
          </a:p>
        </p:txBody>
      </p:sp>
    </p:spTree>
    <p:extLst>
      <p:ext uri="{BB962C8B-B14F-4D97-AF65-F5344CB8AC3E}">
        <p14:creationId xmlns:p14="http://schemas.microsoft.com/office/powerpoint/2010/main" val="8797672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donszelmann@vu.nl" TargetMode="External"/><Relationship Id="rId2" Type="http://schemas.openxmlformats.org/officeDocument/2006/relationships/hyperlink" Target="mailto:j.w.p.hattum@vu.nl" TargetMode="Externa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ww.google.nl/url?sa=i&amp;rct=j&amp;q=&amp;esrc=s&amp;source=images&amp;cd=&amp;cad=rja&amp;uact=8&amp;ved=0CAcQjRw&amp;url=https://fransenict.wordpress.com/2010/05/&amp;ei=EvthVeLtIcX0UOjJgdAF&amp;bvm=bv.93990622,d.d24&amp;psig=AFQjCNGzraeKrABZD2uMr2BcTimtFBPHww&amp;ust=1432571010772330"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hyperlink" Target="http://www.google.nl/url?sa=i&amp;rct=j&amp;q=&amp;esrc=s&amp;frm=1&amp;source=images&amp;cd=&amp;cad=rja&amp;uact=8&amp;ved=0CAcQjRw&amp;url=http://www.rvv.nl/bromfiets-rijles/de-theorie&amp;ei=ydlmVdGxGYGrUPb6gagI&amp;psig=AFQjCNECbavKn1ODPnBEAP0egsP-g9gHBA&amp;ust=1432890156086795" TargetMode="Externa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7.jpg"/><Relationship Id="rId7" Type="http://schemas.openxmlformats.org/officeDocument/2006/relationships/image" Target="../media/image10.jpe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hyperlink" Target="https://www.google.nl/url?sa=i&amp;rct=j&amp;q=&amp;esrc=s&amp;source=images&amp;cd=&amp;cad=rja&amp;uact=8&amp;ved=0CAcQjRw&amp;url=https://fransenict.wordpress.com/2010/05/&amp;ei=EvthVeLtIcX0UOjJgdAF&amp;bvm=bv.93990622,d.d24&amp;psig=AFQjCNGzraeKrABZD2uMr2BcTimtFBPHww&amp;ust=1432571010772330" TargetMode="External"/><Relationship Id="rId5" Type="http://schemas.openxmlformats.org/officeDocument/2006/relationships/image" Target="../media/image9.jpg"/><Relationship Id="rId10" Type="http://schemas.openxmlformats.org/officeDocument/2006/relationships/image" Target="../media/image13.jpeg"/><Relationship Id="rId4" Type="http://schemas.openxmlformats.org/officeDocument/2006/relationships/image" Target="../media/image8.png"/><Relationship Id="rId9"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97537"/>
            <a:ext cx="7772400" cy="1470025"/>
          </a:xfrm>
        </p:spPr>
        <p:txBody>
          <a:bodyPr>
            <a:normAutofit fontScale="90000"/>
          </a:bodyPr>
          <a:lstStyle/>
          <a:p>
            <a:r>
              <a:rPr lang="nl-NL" sz="5300" b="1" i="1" dirty="0" smtClean="0"/>
              <a:t>Spreken</a:t>
            </a:r>
            <a:r>
              <a:rPr lang="nl-NL" i="1" dirty="0" smtClean="0"/>
              <a:t> </a:t>
            </a:r>
            <a:br>
              <a:rPr lang="nl-NL" i="1" dirty="0" smtClean="0"/>
            </a:br>
            <a:r>
              <a:rPr lang="nl-NL" i="1" dirty="0" smtClean="0"/>
              <a:t>in de moderne vreemde talen</a:t>
            </a:r>
            <a:br>
              <a:rPr lang="nl-NL" i="1" dirty="0" smtClean="0"/>
            </a:br>
            <a:r>
              <a:rPr lang="nl-NL" b="1" i="1" dirty="0" smtClean="0"/>
              <a:t>Uitspraak</a:t>
            </a:r>
            <a:r>
              <a:rPr lang="nl-NL" i="1" dirty="0" smtClean="0"/>
              <a:t>- en </a:t>
            </a:r>
            <a:r>
              <a:rPr lang="nl-NL" b="1" i="1" dirty="0" smtClean="0"/>
              <a:t>Doeltaal</a:t>
            </a:r>
            <a:r>
              <a:rPr lang="nl-NL" i="1" dirty="0" smtClean="0"/>
              <a:t>didactiek</a:t>
            </a:r>
            <a:endParaRPr lang="nl-NL" dirty="0"/>
          </a:p>
        </p:txBody>
      </p:sp>
      <p:sp>
        <p:nvSpPr>
          <p:cNvPr id="3" name="Ondertitel 2"/>
          <p:cNvSpPr>
            <a:spLocks noGrp="1"/>
          </p:cNvSpPr>
          <p:nvPr>
            <p:ph type="subTitle" idx="1"/>
          </p:nvPr>
        </p:nvSpPr>
        <p:spPr>
          <a:xfrm>
            <a:off x="251520" y="5013176"/>
            <a:ext cx="6400800" cy="1464568"/>
          </a:xfrm>
        </p:spPr>
        <p:txBody>
          <a:bodyPr>
            <a:normAutofit fontScale="25000" lnSpcReduction="20000"/>
          </a:bodyPr>
          <a:lstStyle/>
          <a:p>
            <a:pPr algn="l"/>
            <a:endParaRPr lang="nl-NL" dirty="0" smtClean="0"/>
          </a:p>
          <a:p>
            <a:pPr algn="l"/>
            <a:endParaRPr lang="nl-NL" dirty="0"/>
          </a:p>
          <a:p>
            <a:pPr algn="l"/>
            <a:r>
              <a:rPr lang="nl-NL" sz="7400" b="1" i="1" dirty="0" smtClean="0">
                <a:solidFill>
                  <a:schemeClr val="tx1">
                    <a:lumMod val="75000"/>
                    <a:lumOff val="25000"/>
                  </a:schemeClr>
                </a:solidFill>
              </a:rPr>
              <a:t>Studiedag DUDOC-alfa – Generatie 1 en 2 </a:t>
            </a:r>
          </a:p>
          <a:p>
            <a:pPr algn="l"/>
            <a:r>
              <a:rPr lang="nl-NL" sz="7400" dirty="0" smtClean="0">
                <a:solidFill>
                  <a:schemeClr val="tx1">
                    <a:lumMod val="75000"/>
                    <a:lumOff val="25000"/>
                  </a:schemeClr>
                </a:solidFill>
              </a:rPr>
              <a:t>24 november 2017</a:t>
            </a:r>
          </a:p>
          <a:p>
            <a:pPr algn="l"/>
            <a:r>
              <a:rPr lang="nl-NL" sz="7400" dirty="0" smtClean="0">
                <a:solidFill>
                  <a:schemeClr val="tx1">
                    <a:lumMod val="75000"/>
                    <a:lumOff val="25000"/>
                  </a:schemeClr>
                </a:solidFill>
              </a:rPr>
              <a:t>Johan van </a:t>
            </a:r>
            <a:r>
              <a:rPr lang="nl-NL" sz="7400" dirty="0" err="1" smtClean="0">
                <a:solidFill>
                  <a:schemeClr val="tx1">
                    <a:lumMod val="75000"/>
                    <a:lumOff val="25000"/>
                  </a:schemeClr>
                </a:solidFill>
              </a:rPr>
              <a:t>Hattum</a:t>
            </a:r>
            <a:r>
              <a:rPr lang="nl-NL" sz="7400" dirty="0" smtClean="0">
                <a:solidFill>
                  <a:schemeClr val="tx1">
                    <a:lumMod val="75000"/>
                    <a:lumOff val="25000"/>
                  </a:schemeClr>
                </a:solidFill>
              </a:rPr>
              <a:t> (</a:t>
            </a:r>
            <a:r>
              <a:rPr lang="nl-NL" sz="7400" dirty="0" smtClean="0">
                <a:solidFill>
                  <a:schemeClr val="tx1">
                    <a:lumMod val="75000"/>
                    <a:lumOff val="25000"/>
                  </a:schemeClr>
                </a:solidFill>
                <a:hlinkClick r:id="rId2"/>
              </a:rPr>
              <a:t>j.w.p.hattum@vu.nl</a:t>
            </a:r>
            <a:r>
              <a:rPr lang="nl-NL" sz="7400" dirty="0" smtClean="0">
                <a:solidFill>
                  <a:schemeClr val="tx1">
                    <a:lumMod val="75000"/>
                    <a:lumOff val="25000"/>
                  </a:schemeClr>
                </a:solidFill>
              </a:rPr>
              <a:t>) &amp;</a:t>
            </a:r>
          </a:p>
          <a:p>
            <a:pPr algn="l"/>
            <a:r>
              <a:rPr lang="nl-NL" sz="7400" dirty="0" smtClean="0">
                <a:solidFill>
                  <a:schemeClr val="tx1">
                    <a:lumMod val="75000"/>
                    <a:lumOff val="25000"/>
                  </a:schemeClr>
                </a:solidFill>
              </a:rPr>
              <a:t>Sebastiaan Dönszelmann (</a:t>
            </a:r>
            <a:r>
              <a:rPr lang="nl-NL" sz="7400" dirty="0" smtClean="0">
                <a:solidFill>
                  <a:schemeClr val="tx1">
                    <a:lumMod val="75000"/>
                    <a:lumOff val="25000"/>
                  </a:schemeClr>
                </a:solidFill>
                <a:hlinkClick r:id="rId3"/>
              </a:rPr>
              <a:t>s.donszelmann@vu.nl</a:t>
            </a:r>
            <a:r>
              <a:rPr lang="nl-NL" sz="7400" dirty="0" smtClean="0">
                <a:solidFill>
                  <a:schemeClr val="tx1">
                    <a:lumMod val="75000"/>
                    <a:lumOff val="25000"/>
                  </a:schemeClr>
                </a:solidFill>
              </a:rPr>
              <a:t>)</a:t>
            </a:r>
            <a:endParaRPr lang="nl-NL" sz="7400" dirty="0">
              <a:solidFill>
                <a:schemeClr val="tx1">
                  <a:lumMod val="75000"/>
                  <a:lumOff val="25000"/>
                </a:schemeClr>
              </a:solidFill>
            </a:endParaRPr>
          </a:p>
        </p:txBody>
      </p:sp>
      <p:pic>
        <p:nvPicPr>
          <p:cNvPr id="5" name="Picture 4" descr="C:\Users\sdn260\AppData\Local\Temp\x10sctmp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5" y="188640"/>
            <a:ext cx="3888432" cy="1578040"/>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pic>
        <p:nvPicPr>
          <p:cNvPr id="1026" name="Picture 2" descr="https://encrypted-tbn0.gstatic.com/images?q=tbn:ANd9GcSTPlzeeWhTMwiFoaa_wrElfz6Xlboeq1AAJ-oiSLUDrj4S52tq5r-dhj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5366" y="107902"/>
            <a:ext cx="2221232" cy="66217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sdn260\AppData\Local\Temp\x10sctmp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705492">
            <a:off x="6393780" y="4645287"/>
            <a:ext cx="2370410" cy="1532946"/>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50772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27837"/>
            <a:ext cx="8242120" cy="5696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668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Resultaten</a:t>
            </a:r>
            <a:endParaRPr lang="nl-NL" dirty="0"/>
          </a:p>
        </p:txBody>
      </p:sp>
      <p:sp>
        <p:nvSpPr>
          <p:cNvPr id="3" name="Tijdelijke aanduiding voor inhoud 2"/>
          <p:cNvSpPr>
            <a:spLocks noGrp="1"/>
          </p:cNvSpPr>
          <p:nvPr>
            <p:ph idx="1"/>
          </p:nvPr>
        </p:nvSpPr>
        <p:spPr/>
        <p:txBody>
          <a:bodyPr>
            <a:normAutofit fontScale="62500" lnSpcReduction="20000"/>
          </a:bodyPr>
          <a:lstStyle/>
          <a:p>
            <a:r>
              <a:rPr lang="nl-NL" dirty="0" smtClean="0"/>
              <a:t>Een betrouwbaar en valide observatie-instrument</a:t>
            </a:r>
          </a:p>
          <a:p>
            <a:r>
              <a:rPr lang="nl-NL" dirty="0" smtClean="0"/>
              <a:t>Alle deelnemende docenten groeien tijdens professionalisering, sommige kenmerken gaan sneller dan andere; leren kost tijd</a:t>
            </a:r>
          </a:p>
          <a:p>
            <a:r>
              <a:rPr lang="nl-NL" dirty="0"/>
              <a:t>Enthousiasme onder deelnemende </a:t>
            </a:r>
            <a:r>
              <a:rPr lang="nl-NL" dirty="0" smtClean="0"/>
              <a:t>docenten (cursus/leren/effect)</a:t>
            </a:r>
            <a:endParaRPr lang="nl-NL" dirty="0"/>
          </a:p>
          <a:p>
            <a:r>
              <a:rPr lang="nl-NL" dirty="0"/>
              <a:t>Rol van collega’s voor deelnemers</a:t>
            </a:r>
          </a:p>
          <a:p>
            <a:r>
              <a:rPr lang="nl-NL" dirty="0" smtClean="0"/>
              <a:t>Intensieve training zorgt voor duurzame effecten, ook jaar na dato: bij docenten en bij leerlingen. Kwaliteit blijft, enthousiasme groeit zelfs</a:t>
            </a:r>
          </a:p>
          <a:p>
            <a:r>
              <a:rPr lang="nl-NL" dirty="0" smtClean="0"/>
              <a:t>Effect in de klas: werkt doeltaal-leertaal-didactiek?</a:t>
            </a:r>
          </a:p>
          <a:p>
            <a:pPr lvl="1"/>
            <a:r>
              <a:rPr lang="nl-NL" dirty="0" smtClean="0"/>
              <a:t>Prestaties</a:t>
            </a:r>
          </a:p>
          <a:p>
            <a:pPr lvl="1"/>
            <a:r>
              <a:rPr lang="nl-NL" dirty="0" smtClean="0"/>
              <a:t>Motivatie</a:t>
            </a:r>
          </a:p>
          <a:p>
            <a:r>
              <a:rPr lang="nl-NL" dirty="0" smtClean="0"/>
              <a:t>‘Sterkere doeltaaldocenten’ = ‘Betere prestaties van de leerlingen’ </a:t>
            </a:r>
          </a:p>
          <a:p>
            <a:pPr lvl="1"/>
            <a:r>
              <a:rPr lang="nl-NL" b="1" dirty="0" smtClean="0"/>
              <a:t>Hierbij zijn de hoofdcriteria A t/m F van belang!</a:t>
            </a:r>
          </a:p>
          <a:p>
            <a:pPr lvl="1"/>
            <a:r>
              <a:rPr lang="nl-NL" dirty="0" smtClean="0"/>
              <a:t>Maar ook: </a:t>
            </a:r>
          </a:p>
          <a:p>
            <a:pPr lvl="2"/>
            <a:r>
              <a:rPr lang="nl-NL" dirty="0"/>
              <a:t>G</a:t>
            </a:r>
            <a:r>
              <a:rPr lang="nl-NL" dirty="0" smtClean="0"/>
              <a:t>raad van de docent</a:t>
            </a:r>
          </a:p>
          <a:p>
            <a:pPr lvl="2"/>
            <a:r>
              <a:rPr lang="nl-NL" dirty="0"/>
              <a:t>H</a:t>
            </a:r>
            <a:r>
              <a:rPr lang="nl-NL" dirty="0" smtClean="0"/>
              <a:t>oeveelheid doeltaal (met zichtbaar bij productieve vaardigheden)</a:t>
            </a:r>
          </a:p>
          <a:p>
            <a:pPr lvl="2"/>
            <a:r>
              <a:rPr lang="nl-NL" dirty="0" smtClean="0"/>
              <a:t>Tevredenheid docent over doeltaaldidactiek</a:t>
            </a:r>
          </a:p>
          <a:p>
            <a:endParaRPr lang="nl-NL" dirty="0" smtClean="0"/>
          </a:p>
          <a:p>
            <a:endParaRPr lang="nl-NL" dirty="0" smtClean="0"/>
          </a:p>
          <a:p>
            <a:endParaRPr lang="nl-NL" dirty="0" smtClean="0"/>
          </a:p>
          <a:p>
            <a:endParaRPr lang="nl-NL"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506" y="201336"/>
            <a:ext cx="8011487" cy="3422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507" y="107552"/>
            <a:ext cx="8011486" cy="3807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8066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2" dur="500"/>
                                        <p:tgtEl>
                                          <p:spTgt spid="3">
                                            <p:txEl>
                                              <p:pRg st="5" end="5"/>
                                            </p:txEl>
                                          </p:spTgt>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5" dur="500"/>
                                        <p:tgtEl>
                                          <p:spTgt spid="3">
                                            <p:txEl>
                                              <p:pRg st="6" end="6"/>
                                            </p:txEl>
                                          </p:spTgt>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randombar(horizontal)">
                                      <p:cBhvr>
                                        <p:cTn id="38" dur="500"/>
                                        <p:tgtEl>
                                          <p:spTgt spid="3">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1026"/>
                                        </p:tgtEl>
                                        <p:attrNameLst>
                                          <p:attrName>style.visibility</p:attrName>
                                        </p:attrNameLst>
                                      </p:cBhvr>
                                      <p:to>
                                        <p:strVal val="visible"/>
                                      </p:to>
                                    </p:set>
                                    <p:animEffect transition="in" filter="wipe(down)">
                                      <p:cBhvr>
                                        <p:cTn id="43" dur="500"/>
                                        <p:tgtEl>
                                          <p:spTgt spid="1026"/>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xit" presetSubtype="4" fill="hold" nodeType="clickEffect">
                                  <p:stCondLst>
                                    <p:cond delay="0"/>
                                  </p:stCondLst>
                                  <p:childTnLst>
                                    <p:anim calcmode="lin" valueType="num">
                                      <p:cBhvr additive="base">
                                        <p:cTn id="47" dur="500"/>
                                        <p:tgtEl>
                                          <p:spTgt spid="1026"/>
                                        </p:tgtEl>
                                        <p:attrNameLst>
                                          <p:attrName>ppt_x</p:attrName>
                                        </p:attrNameLst>
                                      </p:cBhvr>
                                      <p:tavLst>
                                        <p:tav tm="0">
                                          <p:val>
                                            <p:strVal val="ppt_x"/>
                                          </p:val>
                                        </p:tav>
                                        <p:tav tm="100000">
                                          <p:val>
                                            <p:strVal val="ppt_x"/>
                                          </p:val>
                                        </p:tav>
                                      </p:tavLst>
                                    </p:anim>
                                    <p:anim calcmode="lin" valueType="num">
                                      <p:cBhvr additive="base">
                                        <p:cTn id="48" dur="500"/>
                                        <p:tgtEl>
                                          <p:spTgt spid="1026"/>
                                        </p:tgtEl>
                                        <p:attrNameLst>
                                          <p:attrName>ppt_y</p:attrName>
                                        </p:attrNameLst>
                                      </p:cBhvr>
                                      <p:tavLst>
                                        <p:tav tm="0">
                                          <p:val>
                                            <p:strVal val="ppt_y"/>
                                          </p:val>
                                        </p:tav>
                                        <p:tav tm="100000">
                                          <p:val>
                                            <p:strVal val="1+ppt_h/2"/>
                                          </p:val>
                                        </p:tav>
                                      </p:tavLst>
                                    </p:anim>
                                    <p:set>
                                      <p:cBhvr>
                                        <p:cTn id="49" dur="1" fill="hold">
                                          <p:stCondLst>
                                            <p:cond delay="499"/>
                                          </p:stCondLst>
                                        </p:cTn>
                                        <p:tgtEl>
                                          <p:spTgt spid="1026"/>
                                        </p:tgtEl>
                                        <p:attrNameLst>
                                          <p:attrName>style.visibility</p:attrName>
                                        </p:attrNameLst>
                                      </p:cBhvr>
                                      <p:to>
                                        <p:strVal val="hidden"/>
                                      </p:to>
                                    </p:set>
                                  </p:childTnLst>
                                </p:cTn>
                              </p:par>
                              <p:par>
                                <p:cTn id="50" presetID="22" presetClass="entr" presetSubtype="4" fill="hold" nodeType="withEffect">
                                  <p:stCondLst>
                                    <p:cond delay="0"/>
                                  </p:stCondLst>
                                  <p:childTnLst>
                                    <p:set>
                                      <p:cBhvr>
                                        <p:cTn id="51" dur="1" fill="hold">
                                          <p:stCondLst>
                                            <p:cond delay="0"/>
                                          </p:stCondLst>
                                        </p:cTn>
                                        <p:tgtEl>
                                          <p:spTgt spid="1027"/>
                                        </p:tgtEl>
                                        <p:attrNameLst>
                                          <p:attrName>style.visibility</p:attrName>
                                        </p:attrNameLst>
                                      </p:cBhvr>
                                      <p:to>
                                        <p:strVal val="visible"/>
                                      </p:to>
                                    </p:set>
                                    <p:animEffect transition="in" filter="wipe(down)">
                                      <p:cBhvr>
                                        <p:cTn id="52" dur="500"/>
                                        <p:tgtEl>
                                          <p:spTgt spid="1027"/>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xit" presetSubtype="1" fill="hold" nodeType="clickEffect">
                                  <p:stCondLst>
                                    <p:cond delay="0"/>
                                  </p:stCondLst>
                                  <p:childTnLst>
                                    <p:animEffect transition="out" filter="wheel(1)">
                                      <p:cBhvr>
                                        <p:cTn id="56" dur="750"/>
                                        <p:tgtEl>
                                          <p:spTgt spid="1027"/>
                                        </p:tgtEl>
                                      </p:cBhvr>
                                    </p:animEffect>
                                    <p:set>
                                      <p:cBhvr>
                                        <p:cTn id="57" dur="1" fill="hold">
                                          <p:stCondLst>
                                            <p:cond delay="749"/>
                                          </p:stCondLst>
                                        </p:cTn>
                                        <p:tgtEl>
                                          <p:spTgt spid="1027"/>
                                        </p:tgtEl>
                                        <p:attrNameLst>
                                          <p:attrName>style.visibility</p:attrName>
                                        </p:attrNameLst>
                                      </p:cBhvr>
                                      <p:to>
                                        <p:strVal val="hidden"/>
                                      </p:to>
                                    </p:set>
                                  </p:childTnLst>
                                </p:cTn>
                              </p:par>
                              <p:par>
                                <p:cTn id="58" presetID="14" presetClass="entr" presetSubtype="10" fill="hold" grpId="0" nodeType="withEffect">
                                  <p:stCondLst>
                                    <p:cond delay="0"/>
                                  </p:stCondLst>
                                  <p:childTnLst>
                                    <p:set>
                                      <p:cBhvr>
                                        <p:cTn id="59" dur="1" fill="hold">
                                          <p:stCondLst>
                                            <p:cond delay="0"/>
                                          </p:stCondLst>
                                        </p:cTn>
                                        <p:tgtEl>
                                          <p:spTgt spid="3">
                                            <p:txEl>
                                              <p:pRg st="8" end="8"/>
                                            </p:txEl>
                                          </p:spTgt>
                                        </p:tgtEl>
                                        <p:attrNameLst>
                                          <p:attrName>style.visibility</p:attrName>
                                        </p:attrNameLst>
                                      </p:cBhvr>
                                      <p:to>
                                        <p:strVal val="visible"/>
                                      </p:to>
                                    </p:set>
                                    <p:animEffect transition="in" filter="randombar(horizontal)">
                                      <p:cBhvr>
                                        <p:cTn id="60" dur="500"/>
                                        <p:tgtEl>
                                          <p:spTgt spid="3">
                                            <p:txEl>
                                              <p:pRg st="8" end="8"/>
                                            </p:txEl>
                                          </p:spTgt>
                                        </p:tgtEl>
                                      </p:cBhvr>
                                    </p:animEffect>
                                  </p:childTnLst>
                                </p:cTn>
                              </p:par>
                              <p:par>
                                <p:cTn id="61" presetID="14" presetClass="entr" presetSubtype="10" fill="hold" grpId="0" nodeType="withEffect">
                                  <p:stCondLst>
                                    <p:cond delay="0"/>
                                  </p:stCondLst>
                                  <p:childTnLst>
                                    <p:set>
                                      <p:cBhvr>
                                        <p:cTn id="62" dur="1" fill="hold">
                                          <p:stCondLst>
                                            <p:cond delay="0"/>
                                          </p:stCondLst>
                                        </p:cTn>
                                        <p:tgtEl>
                                          <p:spTgt spid="3">
                                            <p:txEl>
                                              <p:pRg st="9" end="9"/>
                                            </p:txEl>
                                          </p:spTgt>
                                        </p:tgtEl>
                                        <p:attrNameLst>
                                          <p:attrName>style.visibility</p:attrName>
                                        </p:attrNameLst>
                                      </p:cBhvr>
                                      <p:to>
                                        <p:strVal val="visible"/>
                                      </p:to>
                                    </p:set>
                                    <p:animEffect transition="in" filter="randombar(horizontal)">
                                      <p:cBhvr>
                                        <p:cTn id="63" dur="500"/>
                                        <p:tgtEl>
                                          <p:spTgt spid="3">
                                            <p:txEl>
                                              <p:pRg st="9" end="9"/>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4" presetClass="entr" presetSubtype="10" fill="hold" nodeType="clickEffect">
                                  <p:stCondLst>
                                    <p:cond delay="0"/>
                                  </p:stCondLst>
                                  <p:childTnLst>
                                    <p:set>
                                      <p:cBhvr>
                                        <p:cTn id="67" dur="1" fill="hold">
                                          <p:stCondLst>
                                            <p:cond delay="0"/>
                                          </p:stCondLst>
                                        </p:cTn>
                                        <p:tgtEl>
                                          <p:spTgt spid="3">
                                            <p:txEl>
                                              <p:pRg st="10" end="10"/>
                                            </p:txEl>
                                          </p:spTgt>
                                        </p:tgtEl>
                                        <p:attrNameLst>
                                          <p:attrName>style.visibility</p:attrName>
                                        </p:attrNameLst>
                                      </p:cBhvr>
                                      <p:to>
                                        <p:strVal val="visible"/>
                                      </p:to>
                                    </p:set>
                                    <p:animEffect transition="in" filter="randombar(horizontal)">
                                      <p:cBhvr>
                                        <p:cTn id="68" dur="500"/>
                                        <p:tgtEl>
                                          <p:spTgt spid="3">
                                            <p:txEl>
                                              <p:pRg st="10" end="10"/>
                                            </p:txEl>
                                          </p:spTgt>
                                        </p:tgtEl>
                                      </p:cBhvr>
                                    </p:animEffect>
                                  </p:childTnLst>
                                </p:cTn>
                              </p:par>
                              <p:par>
                                <p:cTn id="69" presetID="14" presetClass="entr" presetSubtype="10" fill="hold" nodeType="withEffect">
                                  <p:stCondLst>
                                    <p:cond delay="0"/>
                                  </p:stCondLst>
                                  <p:childTnLst>
                                    <p:set>
                                      <p:cBhvr>
                                        <p:cTn id="70" dur="1" fill="hold">
                                          <p:stCondLst>
                                            <p:cond delay="0"/>
                                          </p:stCondLst>
                                        </p:cTn>
                                        <p:tgtEl>
                                          <p:spTgt spid="3">
                                            <p:txEl>
                                              <p:pRg st="11" end="11"/>
                                            </p:txEl>
                                          </p:spTgt>
                                        </p:tgtEl>
                                        <p:attrNameLst>
                                          <p:attrName>style.visibility</p:attrName>
                                        </p:attrNameLst>
                                      </p:cBhvr>
                                      <p:to>
                                        <p:strVal val="visible"/>
                                      </p:to>
                                    </p:set>
                                    <p:animEffect transition="in" filter="randombar(horizontal)">
                                      <p:cBhvr>
                                        <p:cTn id="71" dur="500"/>
                                        <p:tgtEl>
                                          <p:spTgt spid="3">
                                            <p:txEl>
                                              <p:pRg st="11" end="11"/>
                                            </p:txEl>
                                          </p:spTgt>
                                        </p:tgtEl>
                                      </p:cBhvr>
                                    </p:animEffect>
                                  </p:childTnLst>
                                </p:cTn>
                              </p:par>
                              <p:par>
                                <p:cTn id="72" presetID="14" presetClass="entr" presetSubtype="10" fill="hold" nodeType="withEffect">
                                  <p:stCondLst>
                                    <p:cond delay="0"/>
                                  </p:stCondLst>
                                  <p:childTnLst>
                                    <p:set>
                                      <p:cBhvr>
                                        <p:cTn id="73" dur="1" fill="hold">
                                          <p:stCondLst>
                                            <p:cond delay="0"/>
                                          </p:stCondLst>
                                        </p:cTn>
                                        <p:tgtEl>
                                          <p:spTgt spid="3">
                                            <p:txEl>
                                              <p:pRg st="12" end="12"/>
                                            </p:txEl>
                                          </p:spTgt>
                                        </p:tgtEl>
                                        <p:attrNameLst>
                                          <p:attrName>style.visibility</p:attrName>
                                        </p:attrNameLst>
                                      </p:cBhvr>
                                      <p:to>
                                        <p:strVal val="visible"/>
                                      </p:to>
                                    </p:set>
                                    <p:animEffect transition="in" filter="randombar(horizontal)">
                                      <p:cBhvr>
                                        <p:cTn id="74" dur="500"/>
                                        <p:tgtEl>
                                          <p:spTgt spid="3">
                                            <p:txEl>
                                              <p:pRg st="12" end="12"/>
                                            </p:txEl>
                                          </p:spTgt>
                                        </p:tgtEl>
                                      </p:cBhvr>
                                    </p:animEffect>
                                  </p:childTnLst>
                                </p:cTn>
                              </p:par>
                              <p:par>
                                <p:cTn id="75" presetID="14" presetClass="entr" presetSubtype="10" fill="hold" nodeType="withEffect">
                                  <p:stCondLst>
                                    <p:cond delay="0"/>
                                  </p:stCondLst>
                                  <p:childTnLst>
                                    <p:set>
                                      <p:cBhvr>
                                        <p:cTn id="76" dur="1" fill="hold">
                                          <p:stCondLst>
                                            <p:cond delay="0"/>
                                          </p:stCondLst>
                                        </p:cTn>
                                        <p:tgtEl>
                                          <p:spTgt spid="3">
                                            <p:txEl>
                                              <p:pRg st="13" end="13"/>
                                            </p:txEl>
                                          </p:spTgt>
                                        </p:tgtEl>
                                        <p:attrNameLst>
                                          <p:attrName>style.visibility</p:attrName>
                                        </p:attrNameLst>
                                      </p:cBhvr>
                                      <p:to>
                                        <p:strVal val="visible"/>
                                      </p:to>
                                    </p:set>
                                    <p:animEffect transition="in" filter="randombar(horizontal)">
                                      <p:cBhvr>
                                        <p:cTn id="77"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2814" y="2513342"/>
            <a:ext cx="8229600" cy="1143000"/>
          </a:xfrm>
        </p:spPr>
        <p:txBody>
          <a:bodyPr>
            <a:noAutofit/>
          </a:bodyPr>
          <a:lstStyle/>
          <a:p>
            <a:r>
              <a:rPr lang="en-US" sz="5400" b="1" i="1" dirty="0"/>
              <a:t>We </a:t>
            </a:r>
            <a:r>
              <a:rPr lang="en-US" sz="5400" b="1" i="1" dirty="0" err="1"/>
              <a:t>gebruiken</a:t>
            </a:r>
            <a:r>
              <a:rPr lang="en-US" sz="5400" b="1" i="1" dirty="0"/>
              <a:t> </a:t>
            </a:r>
            <a:r>
              <a:rPr lang="en-US" sz="5400" b="1" i="1" dirty="0" err="1"/>
              <a:t>doeltaal</a:t>
            </a:r>
            <a:r>
              <a:rPr lang="en-US" sz="5400" b="1" i="1" dirty="0"/>
              <a:t>! </a:t>
            </a:r>
            <a:r>
              <a:rPr lang="en-US" sz="5400" b="1" i="1" dirty="0" err="1"/>
              <a:t>Welke</a:t>
            </a:r>
            <a:r>
              <a:rPr lang="en-US" sz="5400" b="1" i="1" dirty="0"/>
              <a:t>?</a:t>
            </a:r>
          </a:p>
        </p:txBody>
      </p:sp>
    </p:spTree>
    <p:extLst>
      <p:ext uri="{BB962C8B-B14F-4D97-AF65-F5344CB8AC3E}">
        <p14:creationId xmlns:p14="http://schemas.microsoft.com/office/powerpoint/2010/main" val="24952597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105103"/>
            <a:ext cx="8229600" cy="169535"/>
          </a:xfrm>
        </p:spPr>
        <p:txBody>
          <a:bodyPr>
            <a:normAutofit fontScale="90000"/>
          </a:bodyPr>
          <a:lstStyle/>
          <a:p>
            <a:endParaRPr lang="en-US" dirty="0"/>
          </a:p>
        </p:txBody>
      </p:sp>
      <p:sp>
        <p:nvSpPr>
          <p:cNvPr id="3" name="Content Placeholder 2"/>
          <p:cNvSpPr>
            <a:spLocks noGrp="1"/>
          </p:cNvSpPr>
          <p:nvPr>
            <p:ph idx="1"/>
          </p:nvPr>
        </p:nvSpPr>
        <p:spPr>
          <a:xfrm>
            <a:off x="1176866" y="650824"/>
            <a:ext cx="6798736" cy="5792017"/>
          </a:xfrm>
        </p:spPr>
        <p:txBody>
          <a:bodyPr>
            <a:normAutofit fontScale="92500"/>
          </a:bodyPr>
          <a:lstStyle/>
          <a:p>
            <a:r>
              <a:rPr lang="en-US" sz="2800" dirty="0"/>
              <a:t>Hoorn, Smakman &amp; Forster (2014): </a:t>
            </a:r>
            <a:r>
              <a:rPr lang="en-GB" sz="2800" dirty="0"/>
              <a:t>	</a:t>
            </a:r>
            <a:endParaRPr lang="en-GB" sz="2800" dirty="0" smtClean="0"/>
          </a:p>
          <a:p>
            <a:pPr marL="0" indent="0">
              <a:buNone/>
            </a:pPr>
            <a:endParaRPr lang="en-US" sz="2800" dirty="0"/>
          </a:p>
          <a:p>
            <a:pPr lvl="1"/>
            <a:r>
              <a:rPr lang="nl-NL" sz="2400" dirty="0" smtClean="0">
                <a:solidFill>
                  <a:schemeClr val="tx1"/>
                </a:solidFill>
              </a:rPr>
              <a:t>Het moet ‘native English’ zijn, het liefste RP</a:t>
            </a:r>
            <a:endParaRPr lang="nl-NL" sz="2400" dirty="0">
              <a:solidFill>
                <a:schemeClr val="tx1"/>
              </a:solidFill>
            </a:endParaRPr>
          </a:p>
          <a:p>
            <a:pPr lvl="2"/>
            <a:r>
              <a:rPr lang="nl-NL" dirty="0">
                <a:solidFill>
                  <a:schemeClr val="tx1"/>
                </a:solidFill>
              </a:rPr>
              <a:t>RP = Received Pronunciation</a:t>
            </a:r>
          </a:p>
          <a:p>
            <a:pPr lvl="2"/>
            <a:r>
              <a:rPr lang="nl-NL" dirty="0">
                <a:solidFill>
                  <a:schemeClr val="tx1"/>
                </a:solidFill>
              </a:rPr>
              <a:t>GA = General American</a:t>
            </a:r>
            <a:endParaRPr lang="en-GB" dirty="0">
              <a:solidFill>
                <a:schemeClr val="tx1"/>
              </a:solidFill>
            </a:endParaRPr>
          </a:p>
          <a:p>
            <a:pPr lvl="1"/>
            <a:r>
              <a:rPr lang="en-GB" sz="2400" dirty="0" err="1" smtClean="0">
                <a:solidFill>
                  <a:schemeClr val="tx1"/>
                </a:solidFill>
              </a:rPr>
              <a:t>Beoordelingen</a:t>
            </a:r>
            <a:r>
              <a:rPr lang="en-GB" sz="2400" dirty="0" smtClean="0">
                <a:solidFill>
                  <a:schemeClr val="tx1"/>
                </a:solidFill>
              </a:rPr>
              <a:t> van </a:t>
            </a:r>
            <a:r>
              <a:rPr lang="en-GB" sz="2400" dirty="0" err="1" smtClean="0">
                <a:solidFill>
                  <a:schemeClr val="tx1"/>
                </a:solidFill>
              </a:rPr>
              <a:t>uitspraak</a:t>
            </a:r>
            <a:r>
              <a:rPr lang="en-GB" sz="2400" dirty="0" smtClean="0">
                <a:solidFill>
                  <a:schemeClr val="tx1"/>
                </a:solidFill>
              </a:rPr>
              <a:t> </a:t>
            </a:r>
            <a:r>
              <a:rPr lang="en-GB" sz="2400" dirty="0" err="1" smtClean="0">
                <a:solidFill>
                  <a:schemeClr val="tx1"/>
                </a:solidFill>
              </a:rPr>
              <a:t>zijn</a:t>
            </a:r>
            <a:r>
              <a:rPr lang="en-GB" sz="2400" dirty="0" smtClean="0">
                <a:solidFill>
                  <a:schemeClr val="tx1"/>
                </a:solidFill>
              </a:rPr>
              <a:t> </a:t>
            </a:r>
            <a:r>
              <a:rPr lang="en-GB" sz="2400" dirty="0" err="1" smtClean="0">
                <a:solidFill>
                  <a:schemeClr val="tx1"/>
                </a:solidFill>
              </a:rPr>
              <a:t>strenger</a:t>
            </a:r>
            <a:r>
              <a:rPr lang="en-GB" sz="2400" dirty="0" smtClean="0">
                <a:solidFill>
                  <a:schemeClr val="tx1"/>
                </a:solidFill>
              </a:rPr>
              <a:t> </a:t>
            </a:r>
            <a:r>
              <a:rPr lang="en-GB" sz="2400" dirty="0" err="1" smtClean="0">
                <a:solidFill>
                  <a:schemeClr val="tx1"/>
                </a:solidFill>
              </a:rPr>
              <a:t>dan</a:t>
            </a:r>
            <a:r>
              <a:rPr lang="en-GB" sz="2400" dirty="0" smtClean="0">
                <a:solidFill>
                  <a:schemeClr val="tx1"/>
                </a:solidFill>
              </a:rPr>
              <a:t> die van </a:t>
            </a:r>
            <a:r>
              <a:rPr lang="en-GB" sz="2400" dirty="0" err="1" smtClean="0">
                <a:solidFill>
                  <a:schemeClr val="tx1"/>
                </a:solidFill>
              </a:rPr>
              <a:t>andere</a:t>
            </a:r>
            <a:r>
              <a:rPr lang="en-GB" sz="2400" dirty="0" smtClean="0">
                <a:solidFill>
                  <a:schemeClr val="tx1"/>
                </a:solidFill>
              </a:rPr>
              <a:t> </a:t>
            </a:r>
            <a:r>
              <a:rPr lang="en-GB" sz="2400" dirty="0" err="1" smtClean="0">
                <a:solidFill>
                  <a:schemeClr val="tx1"/>
                </a:solidFill>
              </a:rPr>
              <a:t>buitenlandse</a:t>
            </a:r>
            <a:r>
              <a:rPr lang="en-GB" sz="2400" dirty="0" smtClean="0">
                <a:solidFill>
                  <a:schemeClr val="tx1"/>
                </a:solidFill>
              </a:rPr>
              <a:t> </a:t>
            </a:r>
            <a:r>
              <a:rPr lang="en-GB" sz="2400" dirty="0" err="1" smtClean="0">
                <a:solidFill>
                  <a:schemeClr val="tx1"/>
                </a:solidFill>
              </a:rPr>
              <a:t>collega’s</a:t>
            </a:r>
            <a:r>
              <a:rPr lang="en-GB" sz="2400" dirty="0" smtClean="0">
                <a:solidFill>
                  <a:schemeClr val="tx1"/>
                </a:solidFill>
              </a:rPr>
              <a:t>, </a:t>
            </a:r>
            <a:r>
              <a:rPr lang="en-GB" sz="2400" dirty="0" err="1" smtClean="0">
                <a:solidFill>
                  <a:schemeClr val="tx1"/>
                </a:solidFill>
              </a:rPr>
              <a:t>zelfs</a:t>
            </a:r>
            <a:r>
              <a:rPr lang="en-GB" sz="2400" dirty="0" smtClean="0">
                <a:solidFill>
                  <a:schemeClr val="tx1"/>
                </a:solidFill>
              </a:rPr>
              <a:t> de natives.</a:t>
            </a:r>
            <a:endParaRPr lang="en-US" sz="2400" dirty="0"/>
          </a:p>
          <a:p>
            <a:pPr lvl="1"/>
            <a:endParaRPr lang="en-US" sz="2400" dirty="0">
              <a:solidFill>
                <a:schemeClr val="tx1"/>
              </a:solidFill>
            </a:endParaRPr>
          </a:p>
          <a:p>
            <a:r>
              <a:rPr lang="en-US" sz="2800" dirty="0" err="1" smtClean="0"/>
              <a:t>Waarom</a:t>
            </a:r>
            <a:r>
              <a:rPr lang="en-US" sz="2800" dirty="0" smtClean="0"/>
              <a:t> </a:t>
            </a:r>
            <a:r>
              <a:rPr lang="en-US" sz="2800" dirty="0" err="1" smtClean="0"/>
              <a:t>aandacht</a:t>
            </a:r>
            <a:r>
              <a:rPr lang="en-US" sz="2800" dirty="0" smtClean="0"/>
              <a:t> </a:t>
            </a:r>
            <a:r>
              <a:rPr lang="en-US" sz="2800" dirty="0" err="1" smtClean="0"/>
              <a:t>besteden</a:t>
            </a:r>
            <a:r>
              <a:rPr lang="en-US" sz="2800" dirty="0" smtClean="0"/>
              <a:t> aan </a:t>
            </a:r>
            <a:r>
              <a:rPr lang="en-US" sz="2800" dirty="0" err="1" smtClean="0"/>
              <a:t>uitspraa</a:t>
            </a:r>
            <a:r>
              <a:rPr lang="en-US" sz="2400" dirty="0" err="1" smtClean="0"/>
              <a:t>k</a:t>
            </a:r>
            <a:r>
              <a:rPr lang="en-US" sz="2400" dirty="0" smtClean="0"/>
              <a:t>?</a:t>
            </a:r>
          </a:p>
          <a:p>
            <a:pPr lvl="1"/>
            <a:r>
              <a:rPr lang="en-US" sz="2400" dirty="0" err="1" smtClean="0">
                <a:solidFill>
                  <a:schemeClr val="tx1"/>
                </a:solidFill>
              </a:rPr>
              <a:t>spreekvaardigheid</a:t>
            </a:r>
            <a:r>
              <a:rPr lang="en-US" sz="2400" dirty="0" smtClean="0">
                <a:solidFill>
                  <a:schemeClr val="tx1"/>
                </a:solidFill>
              </a:rPr>
              <a:t> (</a:t>
            </a:r>
            <a:r>
              <a:rPr lang="en-US" sz="2400" dirty="0"/>
              <a:t>De Jong &amp; Perfetti 2011, Munro &amp; Derwing </a:t>
            </a:r>
            <a:r>
              <a:rPr lang="en-US" sz="2400" dirty="0" smtClean="0"/>
              <a:t> 2015)</a:t>
            </a:r>
          </a:p>
          <a:p>
            <a:pPr lvl="1"/>
            <a:r>
              <a:rPr lang="en-US" sz="2400" dirty="0" err="1" smtClean="0"/>
              <a:t>luistervaardigheid</a:t>
            </a:r>
            <a:r>
              <a:rPr lang="en-US" sz="2400" dirty="0" smtClean="0"/>
              <a:t> (</a:t>
            </a:r>
            <a:r>
              <a:rPr lang="en-US" sz="2400" dirty="0"/>
              <a:t>Brown </a:t>
            </a:r>
            <a:r>
              <a:rPr lang="en-US" sz="2400" dirty="0" smtClean="0"/>
              <a:t>2011, Flege 1993)</a:t>
            </a:r>
          </a:p>
          <a:p>
            <a:pPr lvl="1"/>
            <a:r>
              <a:rPr lang="en-GB" sz="2400" dirty="0" err="1" smtClean="0">
                <a:solidFill>
                  <a:schemeClr val="tx1"/>
                </a:solidFill>
              </a:rPr>
              <a:t>leesvaardigheid</a:t>
            </a:r>
            <a:r>
              <a:rPr lang="en-GB" sz="2400" dirty="0" smtClean="0">
                <a:solidFill>
                  <a:schemeClr val="tx1"/>
                </a:solidFill>
              </a:rPr>
              <a:t>	 (</a:t>
            </a:r>
            <a:r>
              <a:rPr lang="en-US" sz="2400" dirty="0"/>
              <a:t>Kang 2015, Lee 2009, Walter </a:t>
            </a:r>
            <a:r>
              <a:rPr lang="en-US" sz="2400" dirty="0" smtClean="0"/>
              <a:t>2008)</a:t>
            </a:r>
            <a:endParaRPr lang="en-GB" sz="2400" dirty="0">
              <a:solidFill>
                <a:schemeClr val="tx1"/>
              </a:solidFill>
            </a:endParaRPr>
          </a:p>
        </p:txBody>
      </p:sp>
    </p:spTree>
    <p:extLst>
      <p:ext uri="{BB962C8B-B14F-4D97-AF65-F5344CB8AC3E}">
        <p14:creationId xmlns:p14="http://schemas.microsoft.com/office/powerpoint/2010/main" val="1479919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Uitspraak</a:t>
            </a:r>
            <a:r>
              <a:rPr lang="en-US" dirty="0" smtClean="0"/>
              <a:t> in de </a:t>
            </a:r>
            <a:r>
              <a:rPr lang="en-US" dirty="0" err="1" smtClean="0"/>
              <a:t>lesboeken</a:t>
            </a:r>
            <a:endParaRPr lang="en-US" dirty="0"/>
          </a:p>
        </p:txBody>
      </p:sp>
      <p:sp>
        <p:nvSpPr>
          <p:cNvPr id="3" name="Content Placeholder 2"/>
          <p:cNvSpPr>
            <a:spLocks noGrp="1"/>
          </p:cNvSpPr>
          <p:nvPr>
            <p:ph idx="1"/>
          </p:nvPr>
        </p:nvSpPr>
        <p:spPr/>
        <p:txBody>
          <a:bodyPr>
            <a:normAutofit fontScale="92500" lnSpcReduction="10000"/>
          </a:bodyPr>
          <a:lstStyle/>
          <a:p>
            <a:r>
              <a:rPr lang="en-US" dirty="0" err="1" smtClean="0"/>
              <a:t>Sommige</a:t>
            </a:r>
            <a:r>
              <a:rPr lang="en-US" dirty="0" smtClean="0"/>
              <a:t> </a:t>
            </a:r>
            <a:r>
              <a:rPr lang="en-US" dirty="0" err="1" smtClean="0"/>
              <a:t>boeken</a:t>
            </a:r>
            <a:r>
              <a:rPr lang="en-US" dirty="0" smtClean="0"/>
              <a:t> </a:t>
            </a:r>
            <a:r>
              <a:rPr lang="en-US" dirty="0" err="1" smtClean="0"/>
              <a:t>besteden</a:t>
            </a:r>
            <a:r>
              <a:rPr lang="en-US" dirty="0" smtClean="0"/>
              <a:t> </a:t>
            </a:r>
            <a:r>
              <a:rPr lang="en-US" dirty="0" err="1" smtClean="0"/>
              <a:t>geen</a:t>
            </a:r>
            <a:r>
              <a:rPr lang="en-US" dirty="0" smtClean="0"/>
              <a:t> </a:t>
            </a:r>
            <a:r>
              <a:rPr lang="en-US" dirty="0" err="1" smtClean="0"/>
              <a:t>aandacht</a:t>
            </a:r>
            <a:r>
              <a:rPr lang="en-US" dirty="0" smtClean="0"/>
              <a:t> aan </a:t>
            </a:r>
            <a:r>
              <a:rPr lang="en-US" dirty="0" err="1" smtClean="0"/>
              <a:t>uitspraak</a:t>
            </a:r>
            <a:r>
              <a:rPr lang="en-US" dirty="0" smtClean="0"/>
              <a:t>, e.g. All Right! (Malmberg)</a:t>
            </a:r>
          </a:p>
          <a:p>
            <a:r>
              <a:rPr lang="en-US" dirty="0" err="1" smtClean="0"/>
              <a:t>Boeken</a:t>
            </a:r>
            <a:r>
              <a:rPr lang="en-US" dirty="0" smtClean="0"/>
              <a:t> </a:t>
            </a:r>
            <a:r>
              <a:rPr lang="en-US" dirty="0" err="1" smtClean="0"/>
              <a:t>zijn</a:t>
            </a:r>
            <a:r>
              <a:rPr lang="en-US" dirty="0" smtClean="0"/>
              <a:t> </a:t>
            </a:r>
            <a:r>
              <a:rPr lang="en-US" dirty="0" err="1" smtClean="0"/>
              <a:t>gefocused</a:t>
            </a:r>
            <a:r>
              <a:rPr lang="en-US" dirty="0" smtClean="0"/>
              <a:t> op </a:t>
            </a:r>
            <a:r>
              <a:rPr lang="en-US" dirty="0" err="1" smtClean="0"/>
              <a:t>een</a:t>
            </a:r>
            <a:r>
              <a:rPr lang="en-US" dirty="0" smtClean="0"/>
              <a:t> </a:t>
            </a:r>
            <a:r>
              <a:rPr lang="en-US" dirty="0" err="1" smtClean="0"/>
              <a:t>internationale</a:t>
            </a:r>
            <a:r>
              <a:rPr lang="en-US" dirty="0" smtClean="0"/>
              <a:t> </a:t>
            </a:r>
            <a:r>
              <a:rPr lang="en-US" dirty="0" err="1" smtClean="0"/>
              <a:t>markt</a:t>
            </a:r>
            <a:r>
              <a:rPr lang="en-US" dirty="0" smtClean="0"/>
              <a:t> </a:t>
            </a:r>
            <a:r>
              <a:rPr lang="en-US" dirty="0" err="1" smtClean="0"/>
              <a:t>waardoor</a:t>
            </a:r>
            <a:r>
              <a:rPr lang="en-US" dirty="0" smtClean="0"/>
              <a:t> </a:t>
            </a:r>
            <a:r>
              <a:rPr lang="en-US" dirty="0" err="1" smtClean="0"/>
              <a:t>sommige</a:t>
            </a:r>
            <a:r>
              <a:rPr lang="en-US" dirty="0" smtClean="0"/>
              <a:t> </a:t>
            </a:r>
            <a:r>
              <a:rPr lang="en-US" dirty="0" err="1" smtClean="0"/>
              <a:t>phonemen</a:t>
            </a:r>
            <a:r>
              <a:rPr lang="en-US" dirty="0" smtClean="0"/>
              <a:t> </a:t>
            </a:r>
            <a:r>
              <a:rPr lang="en-US" dirty="0" err="1" smtClean="0"/>
              <a:t>onnodig</a:t>
            </a:r>
            <a:r>
              <a:rPr lang="en-US" dirty="0" smtClean="0"/>
              <a:t> </a:t>
            </a:r>
            <a:r>
              <a:rPr lang="en-US" dirty="0" err="1" smtClean="0"/>
              <a:t>zijn</a:t>
            </a:r>
            <a:r>
              <a:rPr lang="en-US" dirty="0" smtClean="0"/>
              <a:t> </a:t>
            </a:r>
            <a:r>
              <a:rPr lang="en-US" dirty="0" err="1" smtClean="0"/>
              <a:t>voor</a:t>
            </a:r>
            <a:r>
              <a:rPr lang="en-US" dirty="0" smtClean="0"/>
              <a:t> Nederland (Cambridge).</a:t>
            </a:r>
          </a:p>
          <a:p>
            <a:r>
              <a:rPr lang="en-US" dirty="0" smtClean="0"/>
              <a:t>De </a:t>
            </a:r>
            <a:r>
              <a:rPr lang="en-US" dirty="0" err="1" smtClean="0"/>
              <a:t>redactie</a:t>
            </a:r>
            <a:r>
              <a:rPr lang="en-US" dirty="0" smtClean="0"/>
              <a:t> </a:t>
            </a:r>
            <a:r>
              <a:rPr lang="en-US" dirty="0" err="1" smtClean="0"/>
              <a:t>en</a:t>
            </a:r>
            <a:r>
              <a:rPr lang="en-US" dirty="0" smtClean="0"/>
              <a:t> editor </a:t>
            </a:r>
            <a:r>
              <a:rPr lang="en-US" dirty="0" err="1" smtClean="0"/>
              <a:t>bepalen</a:t>
            </a:r>
            <a:r>
              <a:rPr lang="en-US" dirty="0" smtClean="0"/>
              <a:t> de </a:t>
            </a:r>
            <a:r>
              <a:rPr lang="en-US" dirty="0" err="1" smtClean="0"/>
              <a:t>volgorde</a:t>
            </a:r>
            <a:r>
              <a:rPr lang="en-US" dirty="0" smtClean="0"/>
              <a:t> </a:t>
            </a:r>
            <a:r>
              <a:rPr lang="en-US" dirty="0" err="1" smtClean="0"/>
              <a:t>vaan</a:t>
            </a:r>
            <a:r>
              <a:rPr lang="en-US" dirty="0" smtClean="0"/>
              <a:t> </a:t>
            </a:r>
            <a:r>
              <a:rPr lang="en-US" dirty="0" err="1" smtClean="0"/>
              <a:t>aanbieden</a:t>
            </a:r>
            <a:r>
              <a:rPr lang="en-US" dirty="0" smtClean="0"/>
              <a:t>, </a:t>
            </a:r>
            <a:r>
              <a:rPr lang="en-US" dirty="0" err="1" smtClean="0"/>
              <a:t>niet</a:t>
            </a:r>
            <a:r>
              <a:rPr lang="en-US" dirty="0" smtClean="0"/>
              <a:t> </a:t>
            </a:r>
            <a:r>
              <a:rPr lang="en-US" dirty="0" err="1" smtClean="0"/>
              <a:t>onderzoek</a:t>
            </a:r>
            <a:r>
              <a:rPr lang="en-US" dirty="0" smtClean="0"/>
              <a:t>, e.g. Stepping Stones (Noordhoff).</a:t>
            </a:r>
          </a:p>
          <a:p>
            <a:r>
              <a:rPr lang="en-US" dirty="0" smtClean="0"/>
              <a:t>Elk </a:t>
            </a:r>
            <a:r>
              <a:rPr lang="en-US" dirty="0" err="1" smtClean="0"/>
              <a:t>lesboek</a:t>
            </a:r>
            <a:r>
              <a:rPr lang="en-US" dirty="0" smtClean="0"/>
              <a:t> is </a:t>
            </a:r>
            <a:r>
              <a:rPr lang="en-US" dirty="0" err="1" smtClean="0"/>
              <a:t>gebaseerd</a:t>
            </a:r>
            <a:r>
              <a:rPr lang="en-US" dirty="0" smtClean="0"/>
              <a:t> op het </a:t>
            </a:r>
            <a:r>
              <a:rPr lang="en-US" dirty="0" err="1" smtClean="0"/>
              <a:t>aanleren</a:t>
            </a:r>
            <a:r>
              <a:rPr lang="en-US" dirty="0" smtClean="0"/>
              <a:t> van </a:t>
            </a:r>
            <a:r>
              <a:rPr lang="en-US" dirty="0" err="1" smtClean="0"/>
              <a:t>een</a:t>
            </a:r>
            <a:r>
              <a:rPr lang="en-US" dirty="0" smtClean="0"/>
              <a:t> </a:t>
            </a:r>
            <a:r>
              <a:rPr lang="en-US" dirty="0" err="1" smtClean="0"/>
              <a:t>veronderstelde</a:t>
            </a:r>
            <a:r>
              <a:rPr lang="en-US" dirty="0" smtClean="0"/>
              <a:t> </a:t>
            </a:r>
            <a:r>
              <a:rPr lang="en-US" dirty="0" err="1" smtClean="0"/>
              <a:t>ideale</a:t>
            </a:r>
            <a:r>
              <a:rPr lang="en-US" dirty="0" smtClean="0"/>
              <a:t> native </a:t>
            </a:r>
            <a:r>
              <a:rPr lang="en-US" dirty="0" err="1" smtClean="0"/>
              <a:t>vorm</a:t>
            </a:r>
            <a:r>
              <a:rPr lang="en-US" dirty="0" smtClean="0"/>
              <a:t>.</a:t>
            </a:r>
          </a:p>
        </p:txBody>
      </p:sp>
    </p:spTree>
    <p:extLst>
      <p:ext uri="{BB962C8B-B14F-4D97-AF65-F5344CB8AC3E}">
        <p14:creationId xmlns:p14="http://schemas.microsoft.com/office/powerpoint/2010/main" val="200462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
            </a:r>
            <a:r>
              <a:rPr lang="en-GB" dirty="0" smtClean="0"/>
              <a:t>elk Engels </a:t>
            </a:r>
            <a:r>
              <a:rPr lang="en-GB" dirty="0" err="1" smtClean="0"/>
              <a:t>wil</a:t>
            </a:r>
            <a:r>
              <a:rPr lang="en-GB" dirty="0" smtClean="0"/>
              <a:t> de docent</a:t>
            </a:r>
            <a:r>
              <a:rPr lang="en-US" dirty="0" smtClean="0"/>
              <a:t>?</a:t>
            </a:r>
            <a:endParaRPr lang="en-US"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1259632" y="2348880"/>
            <a:ext cx="6552728" cy="3219822"/>
          </a:xfrm>
          <a:prstGeom prst="rect">
            <a:avLst/>
          </a:prstGeom>
        </p:spPr>
      </p:pic>
    </p:spTree>
    <p:extLst>
      <p:ext uri="{BB962C8B-B14F-4D97-AF65-F5344CB8AC3E}">
        <p14:creationId xmlns:p14="http://schemas.microsoft.com/office/powerpoint/2010/main" val="39280618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Wat </a:t>
            </a:r>
            <a:r>
              <a:rPr lang="en-GB" dirty="0" err="1" smtClean="0"/>
              <a:t>willen</a:t>
            </a:r>
            <a:r>
              <a:rPr lang="en-GB" dirty="0" smtClean="0"/>
              <a:t> ERK </a:t>
            </a:r>
            <a:r>
              <a:rPr lang="en-GB" dirty="0" err="1" smtClean="0"/>
              <a:t>en</a:t>
            </a:r>
            <a:r>
              <a:rPr lang="en-GB" dirty="0" smtClean="0"/>
              <a:t> CITO?</a:t>
            </a:r>
            <a:endParaRPr lang="en-US" dirty="0"/>
          </a:p>
        </p:txBody>
      </p:sp>
      <p:sp>
        <p:nvSpPr>
          <p:cNvPr id="3" name="Content Placeholder 2"/>
          <p:cNvSpPr>
            <a:spLocks noGrp="1"/>
          </p:cNvSpPr>
          <p:nvPr>
            <p:ph idx="1"/>
          </p:nvPr>
        </p:nvSpPr>
        <p:spPr/>
        <p:txBody>
          <a:bodyPr>
            <a:normAutofit fontScale="92500" lnSpcReduction="20000"/>
          </a:bodyPr>
          <a:lstStyle/>
          <a:p>
            <a:r>
              <a:rPr lang="en-GB" dirty="0"/>
              <a:t>A2: The pronunciation is clear enough to be able to understand the speaker, </a:t>
            </a:r>
            <a:r>
              <a:rPr lang="en-GB" u="sng" dirty="0"/>
              <a:t>despite a discernible accent</a:t>
            </a:r>
            <a:r>
              <a:rPr lang="en-GB" dirty="0"/>
              <a:t>. Listeners will occasionally have to ask for repetition. </a:t>
            </a:r>
            <a:r>
              <a:rPr lang="nl-NL" dirty="0"/>
              <a:t> </a:t>
            </a:r>
            <a:endParaRPr lang="en-GB" dirty="0"/>
          </a:p>
          <a:p>
            <a:r>
              <a:rPr lang="en-GB" dirty="0"/>
              <a:t>B1: The pronunciation is clearly understandable, </a:t>
            </a:r>
            <a:r>
              <a:rPr lang="en-GB" u="sng" dirty="0"/>
              <a:t>even with an accent</a:t>
            </a:r>
            <a:r>
              <a:rPr lang="en-GB" dirty="0"/>
              <a:t> and an occasionally mispronounced word.</a:t>
            </a:r>
            <a:r>
              <a:rPr lang="en-GB" u="sng" dirty="0"/>
              <a:t> </a:t>
            </a:r>
          </a:p>
          <a:p>
            <a:r>
              <a:rPr lang="en-GB" dirty="0"/>
              <a:t>B2: Clear, </a:t>
            </a:r>
            <a:r>
              <a:rPr lang="en-GB" u="sng" dirty="0"/>
              <a:t>natural pronunciation and intonation.</a:t>
            </a:r>
          </a:p>
          <a:p>
            <a:r>
              <a:rPr lang="en-GB" dirty="0"/>
              <a:t>C1: The intonation is varied and there is a correct use of stress to indicate differences in meaning.</a:t>
            </a:r>
            <a:endParaRPr lang="en-US" dirty="0"/>
          </a:p>
          <a:p>
            <a:r>
              <a:rPr lang="en-US" dirty="0"/>
              <a:t>C2: </a:t>
            </a:r>
            <a:r>
              <a:rPr lang="en-GB" dirty="0"/>
              <a:t>(not given)</a:t>
            </a:r>
            <a:endParaRPr lang="en-US" dirty="0"/>
          </a:p>
        </p:txBody>
      </p:sp>
    </p:spTree>
    <p:extLst>
      <p:ext uri="{BB962C8B-B14F-4D97-AF65-F5344CB8AC3E}">
        <p14:creationId xmlns:p14="http://schemas.microsoft.com/office/powerpoint/2010/main" val="26683465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033" y="453222"/>
            <a:ext cx="8534400" cy="758952"/>
          </a:xfrm>
        </p:spPr>
        <p:txBody>
          <a:bodyPr>
            <a:normAutofit fontScale="90000"/>
          </a:bodyPr>
          <a:lstStyle/>
          <a:p>
            <a:r>
              <a:rPr lang="en-GB" dirty="0" smtClean="0"/>
              <a:t>Wat </a:t>
            </a:r>
            <a:r>
              <a:rPr lang="en-GB" dirty="0" err="1" smtClean="0"/>
              <a:t>willen</a:t>
            </a:r>
            <a:r>
              <a:rPr lang="en-GB" dirty="0" smtClean="0"/>
              <a:t> ERK </a:t>
            </a:r>
            <a:r>
              <a:rPr lang="en-GB" dirty="0" err="1" smtClean="0"/>
              <a:t>en</a:t>
            </a:r>
            <a:r>
              <a:rPr lang="en-GB" dirty="0" smtClean="0"/>
              <a:t> CITO?</a:t>
            </a:r>
            <a:endParaRPr lang="en-US" dirty="0"/>
          </a:p>
        </p:txBody>
      </p:sp>
      <p:sp>
        <p:nvSpPr>
          <p:cNvPr id="3" name="Content Placeholder 2"/>
          <p:cNvSpPr>
            <a:spLocks noGrp="1"/>
          </p:cNvSpPr>
          <p:nvPr>
            <p:ph idx="1"/>
          </p:nvPr>
        </p:nvSpPr>
        <p:spPr/>
        <p:txBody>
          <a:bodyPr>
            <a:normAutofit/>
          </a:bodyPr>
          <a:lstStyle/>
          <a:p>
            <a:r>
              <a:rPr lang="nl-NL" dirty="0" smtClean="0"/>
              <a:t>“</a:t>
            </a:r>
            <a:r>
              <a:rPr lang="en-GB" dirty="0" smtClean="0"/>
              <a:t>Engels is met name </a:t>
            </a:r>
            <a:r>
              <a:rPr lang="en-GB" dirty="0" err="1" smtClean="0"/>
              <a:t>belangrijk</a:t>
            </a:r>
            <a:r>
              <a:rPr lang="en-GB" dirty="0" smtClean="0"/>
              <a:t> </a:t>
            </a:r>
            <a:r>
              <a:rPr lang="en-GB" dirty="0" err="1" smtClean="0"/>
              <a:t>als</a:t>
            </a:r>
            <a:r>
              <a:rPr lang="en-GB" dirty="0" smtClean="0"/>
              <a:t> </a:t>
            </a:r>
            <a:r>
              <a:rPr lang="en-GB" dirty="0" err="1" smtClean="0"/>
              <a:t>internationale</a:t>
            </a:r>
            <a:r>
              <a:rPr lang="en-GB" dirty="0" smtClean="0"/>
              <a:t> </a:t>
            </a:r>
            <a:r>
              <a:rPr lang="en-GB" dirty="0" err="1" smtClean="0"/>
              <a:t>tweede</a:t>
            </a:r>
            <a:r>
              <a:rPr lang="en-GB" dirty="0" smtClean="0"/>
              <a:t> </a:t>
            </a:r>
            <a:r>
              <a:rPr lang="en-GB" dirty="0" err="1" smtClean="0"/>
              <a:t>taal</a:t>
            </a:r>
            <a:r>
              <a:rPr lang="en-GB" dirty="0" smtClean="0"/>
              <a:t>…”</a:t>
            </a:r>
            <a:endParaRPr lang="nl-NL" dirty="0"/>
          </a:p>
          <a:p>
            <a:pPr lvl="1"/>
            <a:r>
              <a:rPr lang="nl-NL" dirty="0">
                <a:solidFill>
                  <a:schemeClr val="tx1"/>
                </a:solidFill>
              </a:rPr>
              <a:t>(Prestatiestandaarden voor het ERK in het examenjaar, CITO 2014)</a:t>
            </a:r>
            <a:r>
              <a:rPr lang="en-GB" dirty="0" smtClean="0">
                <a:solidFill>
                  <a:schemeClr val="tx1"/>
                </a:solidFill>
              </a:rPr>
              <a:t>.</a:t>
            </a:r>
          </a:p>
          <a:p>
            <a:r>
              <a:rPr lang="en-GB" dirty="0" smtClean="0">
                <a:solidFill>
                  <a:schemeClr val="tx1"/>
                </a:solidFill>
              </a:rPr>
              <a:t> </a:t>
            </a:r>
            <a:r>
              <a:rPr lang="en-US" dirty="0" smtClean="0"/>
              <a:t>In </a:t>
            </a:r>
            <a:r>
              <a:rPr lang="en-US" dirty="0" err="1" smtClean="0"/>
              <a:t>combinatie</a:t>
            </a:r>
            <a:r>
              <a:rPr lang="en-US" dirty="0" smtClean="0"/>
              <a:t>: </a:t>
            </a:r>
            <a:r>
              <a:rPr lang="en-US" dirty="0" err="1" smtClean="0"/>
              <a:t>Nederlandse</a:t>
            </a:r>
            <a:r>
              <a:rPr lang="en-US" dirty="0" smtClean="0"/>
              <a:t> </a:t>
            </a:r>
            <a:r>
              <a:rPr lang="en-US" dirty="0" err="1" smtClean="0"/>
              <a:t>spreker</a:t>
            </a:r>
            <a:r>
              <a:rPr lang="en-US" dirty="0" smtClean="0"/>
              <a:t> van </a:t>
            </a:r>
            <a:r>
              <a:rPr lang="en-US" dirty="0" err="1" smtClean="0"/>
              <a:t>een</a:t>
            </a:r>
            <a:r>
              <a:rPr lang="en-US" dirty="0" smtClean="0"/>
              <a:t> Engels </a:t>
            </a:r>
            <a:r>
              <a:rPr lang="en-US" dirty="0" err="1" smtClean="0"/>
              <a:t>dat</a:t>
            </a:r>
            <a:r>
              <a:rPr lang="en-US" dirty="0" smtClean="0"/>
              <a:t> </a:t>
            </a:r>
            <a:r>
              <a:rPr lang="en-US" dirty="0" err="1" smtClean="0"/>
              <a:t>wereldwijd</a:t>
            </a:r>
            <a:r>
              <a:rPr lang="en-US" dirty="0" smtClean="0"/>
              <a:t> </a:t>
            </a:r>
            <a:r>
              <a:rPr lang="en-US" dirty="0" err="1" smtClean="0"/>
              <a:t>verstaanbaar</a:t>
            </a:r>
            <a:r>
              <a:rPr lang="en-US" dirty="0" smtClean="0"/>
              <a:t> is</a:t>
            </a:r>
            <a:r>
              <a:rPr lang="en-GB" dirty="0" smtClean="0"/>
              <a:t>.</a:t>
            </a:r>
            <a:endParaRPr lang="en-US" dirty="0"/>
          </a:p>
        </p:txBody>
      </p:sp>
    </p:spTree>
    <p:extLst>
      <p:ext uri="{BB962C8B-B14F-4D97-AF65-F5344CB8AC3E}">
        <p14:creationId xmlns:p14="http://schemas.microsoft.com/office/powerpoint/2010/main" val="23606793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English as a Lingua Franca</a:t>
            </a:r>
            <a:endParaRPr lang="nl-NL" dirty="0"/>
          </a:p>
        </p:txBody>
      </p:sp>
      <p:sp>
        <p:nvSpPr>
          <p:cNvPr id="3" name="Tijdelijke aanduiding voor inhoud 2"/>
          <p:cNvSpPr>
            <a:spLocks noGrp="1"/>
          </p:cNvSpPr>
          <p:nvPr>
            <p:ph idx="1"/>
          </p:nvPr>
        </p:nvSpPr>
        <p:spPr/>
        <p:txBody>
          <a:bodyPr>
            <a:normAutofit fontScale="85000" lnSpcReduction="10000"/>
          </a:bodyPr>
          <a:lstStyle/>
          <a:p>
            <a:pPr marL="612775">
              <a:buFont typeface="Arial" panose="020B0604020202020204" pitchFamily="34" charset="0"/>
              <a:buChar char="•"/>
              <a:defRPr/>
            </a:pPr>
            <a:r>
              <a:rPr lang="en-US" altLang="en-US" dirty="0" smtClean="0">
                <a:ea typeface="ＭＳ Ｐゴシック" pitchFamily="34" charset="-128"/>
              </a:rPr>
              <a:t>Het Engels is de </a:t>
            </a:r>
            <a:r>
              <a:rPr lang="en-US" altLang="en-US" dirty="0" err="1" smtClean="0">
                <a:ea typeface="ＭＳ Ｐゴシック" pitchFamily="34" charset="-128"/>
              </a:rPr>
              <a:t>standaard</a:t>
            </a:r>
            <a:r>
              <a:rPr lang="en-US" altLang="en-US" dirty="0" smtClean="0">
                <a:ea typeface="ＭＳ Ｐゴシック" pitchFamily="34" charset="-128"/>
              </a:rPr>
              <a:t> </a:t>
            </a:r>
            <a:r>
              <a:rPr lang="en-US" altLang="en-US" dirty="0" err="1" smtClean="0">
                <a:ea typeface="ＭＳ Ｐゴシック" pitchFamily="34" charset="-128"/>
              </a:rPr>
              <a:t>taal</a:t>
            </a:r>
            <a:r>
              <a:rPr lang="en-US" altLang="en-US" dirty="0" smtClean="0">
                <a:ea typeface="ＭＳ Ｐゴシック" pitchFamily="34" charset="-128"/>
              </a:rPr>
              <a:t> </a:t>
            </a:r>
            <a:r>
              <a:rPr lang="en-US" altLang="en-US" dirty="0" err="1" smtClean="0">
                <a:ea typeface="ＭＳ Ｐゴシック" pitchFamily="34" charset="-128"/>
              </a:rPr>
              <a:t>voor</a:t>
            </a:r>
            <a:r>
              <a:rPr lang="en-US" altLang="en-US" dirty="0" smtClean="0">
                <a:ea typeface="ＭＳ Ｐゴシック" pitchFamily="34" charset="-128"/>
              </a:rPr>
              <a:t> </a:t>
            </a:r>
            <a:r>
              <a:rPr lang="en-US" altLang="en-US" dirty="0" err="1" smtClean="0">
                <a:ea typeface="ＭＳ Ｐゴシック" pitchFamily="34" charset="-128"/>
              </a:rPr>
              <a:t>internationale</a:t>
            </a:r>
            <a:r>
              <a:rPr lang="en-US" altLang="en-US" dirty="0" smtClean="0">
                <a:ea typeface="ＭＳ Ｐゴシック" pitchFamily="34" charset="-128"/>
              </a:rPr>
              <a:t> </a:t>
            </a:r>
            <a:r>
              <a:rPr lang="en-US" altLang="en-US" dirty="0" err="1" smtClean="0">
                <a:ea typeface="ＭＳ Ｐゴシック" pitchFamily="34" charset="-128"/>
              </a:rPr>
              <a:t>communicatie</a:t>
            </a:r>
            <a:r>
              <a:rPr lang="en-US" altLang="en-US" dirty="0" smtClean="0">
                <a:ea typeface="ＭＳ Ｐゴシック" pitchFamily="34" charset="-128"/>
              </a:rPr>
              <a:t> </a:t>
            </a:r>
            <a:r>
              <a:rPr lang="en-US" altLang="en-US" dirty="0" err="1" smtClean="0">
                <a:ea typeface="ＭＳ Ｐゴシック" pitchFamily="34" charset="-128"/>
              </a:rPr>
              <a:t>geworden</a:t>
            </a:r>
            <a:r>
              <a:rPr lang="en-US" altLang="en-US" dirty="0" smtClean="0">
                <a:ea typeface="ＭＳ Ｐゴシック" pitchFamily="34" charset="-128"/>
              </a:rPr>
              <a:t>: 80</a:t>
            </a:r>
            <a:r>
              <a:rPr lang="en-US" altLang="en-US" dirty="0">
                <a:ea typeface="ＭＳ Ｐゴシック" pitchFamily="34" charset="-128"/>
              </a:rPr>
              <a:t>% </a:t>
            </a:r>
            <a:r>
              <a:rPr lang="en-US" altLang="en-US" dirty="0" smtClean="0">
                <a:ea typeface="ＭＳ Ｐゴシック" pitchFamily="34" charset="-128"/>
              </a:rPr>
              <a:t> van de </a:t>
            </a:r>
            <a:r>
              <a:rPr lang="en-US" altLang="en-US" dirty="0" err="1" smtClean="0">
                <a:ea typeface="ＭＳ Ｐゴシック" pitchFamily="34" charset="-128"/>
              </a:rPr>
              <a:t>internationale</a:t>
            </a:r>
            <a:r>
              <a:rPr lang="en-US" altLang="en-US" dirty="0" smtClean="0">
                <a:ea typeface="ＭＳ Ｐゴシック" pitchFamily="34" charset="-128"/>
              </a:rPr>
              <a:t> </a:t>
            </a:r>
            <a:r>
              <a:rPr lang="en-US" altLang="en-US" dirty="0" err="1" smtClean="0">
                <a:ea typeface="ＭＳ Ｐゴシック" pitchFamily="34" charset="-128"/>
              </a:rPr>
              <a:t>gesprekken</a:t>
            </a:r>
            <a:r>
              <a:rPr lang="en-US" altLang="en-US" dirty="0" smtClean="0">
                <a:ea typeface="ＭＳ Ｐゴシック" pitchFamily="34" charset="-128"/>
              </a:rPr>
              <a:t> is in het Engels.(</a:t>
            </a:r>
            <a:r>
              <a:rPr lang="en-US" altLang="en-US" dirty="0">
                <a:ea typeface="ＭＳ Ｐゴシック" pitchFamily="34" charset="-128"/>
              </a:rPr>
              <a:t>Osimk 2010)</a:t>
            </a:r>
          </a:p>
          <a:p>
            <a:pPr marL="612775">
              <a:buFont typeface="Arial" panose="020B0604020202020204" pitchFamily="34" charset="0"/>
              <a:buChar char="•"/>
              <a:defRPr/>
            </a:pPr>
            <a:r>
              <a:rPr lang="en-US" altLang="en-US" dirty="0" smtClean="0">
                <a:ea typeface="ＭＳ Ｐゴシック" pitchFamily="34" charset="-128"/>
              </a:rPr>
              <a:t>2 </a:t>
            </a:r>
            <a:r>
              <a:rPr lang="en-US" altLang="en-US" dirty="0" err="1" smtClean="0">
                <a:ea typeface="ＭＳ Ｐゴシック" pitchFamily="34" charset="-128"/>
              </a:rPr>
              <a:t>miljard</a:t>
            </a:r>
            <a:r>
              <a:rPr lang="en-US" altLang="en-US" dirty="0" smtClean="0">
                <a:ea typeface="ＭＳ Ｐゴシック" pitchFamily="34" charset="-128"/>
              </a:rPr>
              <a:t>+ </a:t>
            </a:r>
            <a:r>
              <a:rPr lang="en-US" altLang="en-US" dirty="0">
                <a:ea typeface="ＭＳ Ｐゴシック" pitchFamily="34" charset="-128"/>
              </a:rPr>
              <a:t>‘non-native speakers’. Ratio native- vs non-native </a:t>
            </a:r>
            <a:r>
              <a:rPr lang="en-US" altLang="en-US" dirty="0" err="1" smtClean="0">
                <a:ea typeface="ＭＳ Ｐゴシック" pitchFamily="34" charset="-128"/>
              </a:rPr>
              <a:t>sprekers</a:t>
            </a:r>
            <a:r>
              <a:rPr lang="en-US" altLang="en-US" dirty="0" smtClean="0">
                <a:ea typeface="ＭＳ Ｐゴシック" pitchFamily="34" charset="-128"/>
              </a:rPr>
              <a:t> </a:t>
            </a:r>
            <a:r>
              <a:rPr lang="en-US" altLang="en-US" dirty="0">
                <a:ea typeface="ＭＳ Ｐゴシック" pitchFamily="34" charset="-128"/>
              </a:rPr>
              <a:t>is </a:t>
            </a:r>
            <a:r>
              <a:rPr lang="en-US" altLang="en-US" dirty="0" smtClean="0">
                <a:ea typeface="ＭＳ Ｐゴシック" pitchFamily="34" charset="-128"/>
              </a:rPr>
              <a:t>1:6. </a:t>
            </a:r>
            <a:r>
              <a:rPr lang="en-US" altLang="en-US" dirty="0">
                <a:ea typeface="ＭＳ Ｐゴシック" pitchFamily="34" charset="-128"/>
              </a:rPr>
              <a:t>(Crystal </a:t>
            </a:r>
            <a:r>
              <a:rPr lang="en-US" altLang="en-US" dirty="0" smtClean="0">
                <a:ea typeface="ＭＳ Ｐゴシック" pitchFamily="34" charset="-128"/>
              </a:rPr>
              <a:t>2017</a:t>
            </a:r>
            <a:r>
              <a:rPr lang="nl-NL" altLang="en-US" dirty="0" smtClean="0">
                <a:ea typeface="ＭＳ Ｐゴシック" pitchFamily="34" charset="-128"/>
              </a:rPr>
              <a:t>, </a:t>
            </a:r>
            <a:r>
              <a:rPr lang="nl-NL" altLang="en-US" dirty="0">
                <a:ea typeface="ＭＳ Ｐゴシック" pitchFamily="34" charset="-128"/>
              </a:rPr>
              <a:t>Walker 2010</a:t>
            </a:r>
            <a:r>
              <a:rPr lang="en-US" altLang="en-US" dirty="0">
                <a:ea typeface="ＭＳ Ｐゴシック" pitchFamily="34" charset="-128"/>
              </a:rPr>
              <a:t>)     </a:t>
            </a:r>
          </a:p>
          <a:p>
            <a:pPr marL="612775">
              <a:buFont typeface="Arial" panose="020B0604020202020204" pitchFamily="34" charset="0"/>
              <a:buChar char="•"/>
              <a:defRPr/>
            </a:pPr>
            <a:r>
              <a:rPr lang="en-US" altLang="en-US" dirty="0" smtClean="0">
                <a:ea typeface="ＭＳ Ｐゴシック" pitchFamily="34" charset="-128"/>
              </a:rPr>
              <a:t>Engels </a:t>
            </a:r>
            <a:r>
              <a:rPr lang="en-US" altLang="en-US" dirty="0" err="1" smtClean="0">
                <a:ea typeface="ＭＳ Ｐゴシック" pitchFamily="34" charset="-128"/>
              </a:rPr>
              <a:t>wordt</a:t>
            </a:r>
            <a:r>
              <a:rPr lang="en-US" altLang="en-US" dirty="0" smtClean="0">
                <a:ea typeface="ＭＳ Ｐゴシック" pitchFamily="34" charset="-128"/>
              </a:rPr>
              <a:t> steeds </a:t>
            </a:r>
            <a:r>
              <a:rPr lang="en-US" altLang="en-US" dirty="0" err="1" smtClean="0">
                <a:ea typeface="ＭＳ Ｐゴシック" pitchFamily="34" charset="-128"/>
              </a:rPr>
              <a:t>meer</a:t>
            </a:r>
            <a:r>
              <a:rPr lang="en-US" altLang="en-US" dirty="0" smtClean="0">
                <a:ea typeface="ＭＳ Ｐゴシック" pitchFamily="34" charset="-128"/>
              </a:rPr>
              <a:t> </a:t>
            </a:r>
            <a:r>
              <a:rPr lang="en-US" altLang="en-US" dirty="0" err="1" smtClean="0">
                <a:ea typeface="ＭＳ Ｐゴシック" pitchFamily="34" charset="-128"/>
              </a:rPr>
              <a:t>gebruikt</a:t>
            </a:r>
            <a:r>
              <a:rPr lang="en-US" altLang="en-US" dirty="0" smtClean="0">
                <a:ea typeface="ＭＳ Ｐゴシック" pitchFamily="34" charset="-128"/>
              </a:rPr>
              <a:t> in het </a:t>
            </a:r>
            <a:r>
              <a:rPr lang="en-US" altLang="en-US" dirty="0" err="1" smtClean="0">
                <a:ea typeface="ＭＳ Ｐゴシック" pitchFamily="34" charset="-128"/>
              </a:rPr>
              <a:t>vervolgonderwijs</a:t>
            </a:r>
            <a:r>
              <a:rPr lang="en-US" altLang="en-US" dirty="0" smtClean="0">
                <a:ea typeface="ＭＳ Ｐゴシック" pitchFamily="34" charset="-128"/>
              </a:rPr>
              <a:t> / </a:t>
            </a:r>
            <a:r>
              <a:rPr lang="en-US" altLang="en-US" dirty="0" err="1" smtClean="0">
                <a:ea typeface="ＭＳ Ｐゴシック" pitchFamily="34" charset="-128"/>
              </a:rPr>
              <a:t>internationalisering</a:t>
            </a:r>
            <a:r>
              <a:rPr lang="en-US" altLang="en-US" dirty="0" smtClean="0">
                <a:ea typeface="ＭＳ Ｐゴシック" pitchFamily="34" charset="-128"/>
              </a:rPr>
              <a:t>. (</a:t>
            </a:r>
            <a:r>
              <a:rPr lang="en-US" altLang="en-US" dirty="0" err="1" smtClean="0">
                <a:ea typeface="ＭＳ Ｐゴシック" pitchFamily="34" charset="-128"/>
              </a:rPr>
              <a:t>Altbach</a:t>
            </a:r>
            <a:r>
              <a:rPr lang="en-US" altLang="en-US" dirty="0" smtClean="0">
                <a:ea typeface="ＭＳ Ｐゴシック" pitchFamily="34" charset="-128"/>
              </a:rPr>
              <a:t> &amp; Knight 2007)</a:t>
            </a:r>
            <a:endParaRPr lang="en-US" altLang="en-US" dirty="0">
              <a:ea typeface="ＭＳ Ｐゴシック" pitchFamily="34" charset="-128"/>
            </a:endParaRPr>
          </a:p>
          <a:p>
            <a:pPr marL="612775">
              <a:buFont typeface="Arial" panose="020B0604020202020204" pitchFamily="34" charset="0"/>
              <a:buChar char="•"/>
              <a:defRPr/>
            </a:pPr>
            <a:r>
              <a:rPr lang="en-US" altLang="en-US" dirty="0">
                <a:ea typeface="ＭＳ Ｐゴシック" pitchFamily="34" charset="-128"/>
              </a:rPr>
              <a:t>ELF </a:t>
            </a:r>
            <a:r>
              <a:rPr lang="en-US" altLang="nl-NL" dirty="0" smtClean="0">
                <a:ea typeface="ＭＳ Ｐゴシック" panose="020B0600070205080204" pitchFamily="34" charset="-128"/>
              </a:rPr>
              <a:t>‘</a:t>
            </a:r>
            <a:r>
              <a:rPr lang="en-US" altLang="en-US" dirty="0" smtClean="0">
                <a:ea typeface="ＭＳ Ｐゴシック" panose="020B0600070205080204" pitchFamily="34" charset="-128"/>
              </a:rPr>
              <a:t>an additionally acquired language system which serves as a means of communication for speakers of different first languages.</a:t>
            </a:r>
            <a:r>
              <a:rPr lang="en-US" altLang="nl-NL" dirty="0" smtClean="0">
                <a:ea typeface="ＭＳ Ｐゴシック" panose="020B0600070205080204" pitchFamily="34" charset="-128"/>
              </a:rPr>
              <a:t>’</a:t>
            </a:r>
            <a:r>
              <a:rPr lang="en-US" altLang="en-US" dirty="0" smtClean="0">
                <a:ea typeface="ＭＳ Ｐゴシック" panose="020B0600070205080204" pitchFamily="34" charset="-128"/>
              </a:rPr>
              <a:t> </a:t>
            </a:r>
            <a:r>
              <a:rPr lang="en-US" altLang="en-US" dirty="0">
                <a:ea typeface="ＭＳ Ｐゴシック" panose="020B0600070205080204" pitchFamily="34" charset="-128"/>
              </a:rPr>
              <a:t>(Jenkins 2011)</a:t>
            </a:r>
          </a:p>
          <a:p>
            <a:endParaRPr lang="en-US" dirty="0"/>
          </a:p>
          <a:p>
            <a:endParaRPr lang="nl-NL" dirty="0"/>
          </a:p>
        </p:txBody>
      </p:sp>
    </p:spTree>
    <p:extLst>
      <p:ext uri="{BB962C8B-B14F-4D97-AF65-F5344CB8AC3E}">
        <p14:creationId xmlns:p14="http://schemas.microsoft.com/office/powerpoint/2010/main" val="3912194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ormAutofit fontScale="92500"/>
          </a:bodyPr>
          <a:lstStyle/>
          <a:p>
            <a:r>
              <a:rPr lang="en-US" altLang="en-US" dirty="0" err="1">
                <a:ea typeface="ＭＳ Ｐゴシック" panose="020B0600070205080204" pitchFamily="34" charset="-128"/>
              </a:rPr>
              <a:t>MacKenzie</a:t>
            </a:r>
            <a:r>
              <a:rPr lang="en-US" altLang="en-US" dirty="0">
                <a:ea typeface="ＭＳ Ｐゴシック" panose="020B0600070205080204" pitchFamily="34" charset="-128"/>
              </a:rPr>
              <a:t> (2014): </a:t>
            </a:r>
            <a:r>
              <a:rPr lang="en-US" altLang="nl-NL" dirty="0">
                <a:ea typeface="ＭＳ Ｐゴシック" panose="020B0600070205080204" pitchFamily="34" charset="-128"/>
              </a:rPr>
              <a:t>‘It should be acknowledged that for the majority of speakers in ELF-interactions, the ‘mistakes’ simply do not matter.’</a:t>
            </a:r>
            <a:r>
              <a:rPr lang="en-US" altLang="en-US" dirty="0">
                <a:ea typeface="ＭＳ Ｐゴシック" panose="020B0600070205080204" pitchFamily="34" charset="-128"/>
              </a:rPr>
              <a:t> </a:t>
            </a:r>
          </a:p>
          <a:p>
            <a:r>
              <a:rPr lang="en-US" altLang="en-US" dirty="0">
                <a:ea typeface="ＭＳ Ｐゴシック" panose="020B0600070205080204" pitchFamily="34" charset="-128"/>
              </a:rPr>
              <a:t>Cook (2002): </a:t>
            </a:r>
            <a:r>
              <a:rPr lang="en-US" altLang="nl-NL" dirty="0">
                <a:ea typeface="ＭＳ Ｐゴシック" panose="020B0600070205080204" pitchFamily="34" charset="-128"/>
              </a:rPr>
              <a:t>‘The crucial implication for education is that we should make sure that the standards to which second language speakers are held are not the same standards as used for native speakers. Success should be judged on the effective use of the second language.’</a:t>
            </a:r>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a:p>
            <a:endParaRPr lang="nl-NL" dirty="0"/>
          </a:p>
        </p:txBody>
      </p:sp>
      <p:sp>
        <p:nvSpPr>
          <p:cNvPr id="7" name="Tekstvak 4"/>
          <p:cNvSpPr txBox="1">
            <a:spLocks noGrp="1"/>
          </p:cNvSpPr>
          <p:nvPr>
            <p:ph type="title"/>
          </p:nvPr>
        </p:nvSpPr>
        <p:spPr>
          <a:xfrm>
            <a:off x="457200" y="522972"/>
            <a:ext cx="8229600" cy="646331"/>
          </a:xfrm>
          <a:prstGeom prst="rect">
            <a:avLst/>
          </a:prstGeom>
          <a:noFill/>
        </p:spPr>
        <p:txBody>
          <a:bodyPr wrap="square" rtlCol="0">
            <a:spAutoFit/>
          </a:bodyPr>
          <a:lstStyle/>
          <a:p>
            <a:r>
              <a:rPr lang="en-US" sz="3600" dirty="0" err="1"/>
              <a:t>Voorbij</a:t>
            </a:r>
            <a:r>
              <a:rPr lang="en-US" sz="3600" dirty="0"/>
              <a:t> </a:t>
            </a:r>
            <a:r>
              <a:rPr lang="en-US" sz="3600" dirty="0" smtClean="0"/>
              <a:t>‘</a:t>
            </a:r>
            <a:r>
              <a:rPr lang="en-US" sz="3600" dirty="0" err="1" smtClean="0"/>
              <a:t>goed</a:t>
            </a:r>
            <a:r>
              <a:rPr lang="en-US" sz="3600" dirty="0" smtClean="0"/>
              <a:t>’ </a:t>
            </a:r>
            <a:r>
              <a:rPr lang="en-US" sz="3600" dirty="0" err="1" smtClean="0"/>
              <a:t>en</a:t>
            </a:r>
            <a:r>
              <a:rPr lang="en-US" sz="3600" dirty="0" smtClean="0"/>
              <a:t> ‘</a:t>
            </a:r>
            <a:r>
              <a:rPr lang="en-US" sz="3600" dirty="0" err="1" smtClean="0"/>
              <a:t>fout’Engels</a:t>
            </a:r>
            <a:r>
              <a:rPr lang="en-US" sz="3600" dirty="0" smtClean="0"/>
              <a:t>.</a:t>
            </a:r>
            <a:endParaRPr lang="en-US" sz="3600" dirty="0"/>
          </a:p>
        </p:txBody>
      </p:sp>
    </p:spTree>
    <p:extLst>
      <p:ext uri="{BB962C8B-B14F-4D97-AF65-F5344CB8AC3E}">
        <p14:creationId xmlns:p14="http://schemas.microsoft.com/office/powerpoint/2010/main" val="14008713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a:t>
            </a:r>
            <a:r>
              <a:rPr lang="nl-NL" dirty="0" smtClean="0"/>
              <a:t>tellingen</a:t>
            </a:r>
            <a:endParaRPr lang="nl-NL" dirty="0"/>
          </a:p>
        </p:txBody>
      </p:sp>
      <p:sp>
        <p:nvSpPr>
          <p:cNvPr id="3" name="Tijdelijke aanduiding voor inhoud 2"/>
          <p:cNvSpPr>
            <a:spLocks noGrp="1"/>
          </p:cNvSpPr>
          <p:nvPr>
            <p:ph idx="1"/>
          </p:nvPr>
        </p:nvSpPr>
        <p:spPr>
          <a:xfrm>
            <a:off x="457200" y="1772816"/>
            <a:ext cx="8229600" cy="4353347"/>
          </a:xfrm>
        </p:spPr>
        <p:txBody>
          <a:bodyPr>
            <a:normAutofit/>
          </a:bodyPr>
          <a:lstStyle/>
          <a:p>
            <a:pPr marL="514350" indent="-514350">
              <a:buAutoNum type="arabicPlain"/>
            </a:pPr>
            <a:r>
              <a:rPr lang="nl-NL" dirty="0" smtClean="0"/>
              <a:t>Als </a:t>
            </a:r>
            <a:r>
              <a:rPr lang="nl-NL" dirty="0"/>
              <a:t>ze me maar verstaan is het toch goed</a:t>
            </a:r>
            <a:r>
              <a:rPr lang="nl-NL" dirty="0" smtClean="0"/>
              <a:t>?</a:t>
            </a:r>
          </a:p>
          <a:p>
            <a:pPr marL="514350" indent="-514350">
              <a:buAutoNum type="arabicPlain"/>
            </a:pPr>
            <a:r>
              <a:rPr lang="nl-NL" dirty="0" smtClean="0"/>
              <a:t>Doeltaalinzet </a:t>
            </a:r>
            <a:r>
              <a:rPr lang="nl-NL" dirty="0"/>
              <a:t>leidt tot </a:t>
            </a:r>
            <a:r>
              <a:rPr lang="nl-NL" dirty="0" smtClean="0"/>
              <a:t>taalverwerving</a:t>
            </a:r>
            <a:endParaRPr lang="nl-NL" dirty="0"/>
          </a:p>
          <a:p>
            <a:pPr marL="514350" indent="-514350">
              <a:buAutoNum type="arabicPlain"/>
            </a:pPr>
            <a:r>
              <a:rPr lang="nl-NL" dirty="0" smtClean="0"/>
              <a:t>Met </a:t>
            </a:r>
            <a:r>
              <a:rPr lang="nl-NL" dirty="0"/>
              <a:t>een mooi Frans, Duits of Engels accent word je serieus </a:t>
            </a:r>
            <a:r>
              <a:rPr lang="nl-NL" dirty="0" smtClean="0"/>
              <a:t>genomen</a:t>
            </a:r>
            <a:endParaRPr lang="nl-NL" dirty="0"/>
          </a:p>
          <a:p>
            <a:pPr marL="514350" indent="-514350">
              <a:buAutoNum type="arabicPlain"/>
            </a:pPr>
            <a:r>
              <a:rPr lang="nl-NL" dirty="0" smtClean="0"/>
              <a:t>De </a:t>
            </a:r>
            <a:r>
              <a:rPr lang="nl-NL" dirty="0"/>
              <a:t>regel bij verantwoord doeltaalgebruik is: de doeltaal is communicatiemiddel in de klas”</a:t>
            </a:r>
          </a:p>
        </p:txBody>
      </p:sp>
    </p:spTree>
    <p:extLst>
      <p:ext uri="{BB962C8B-B14F-4D97-AF65-F5344CB8AC3E}">
        <p14:creationId xmlns:p14="http://schemas.microsoft.com/office/powerpoint/2010/main" val="573880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Enqu</a:t>
            </a:r>
            <a:r>
              <a:rPr lang="en-GB" dirty="0" err="1" smtClean="0">
                <a:latin typeface="Calibri"/>
              </a:rPr>
              <a:t>ê</a:t>
            </a:r>
            <a:r>
              <a:rPr lang="en-GB" dirty="0" err="1" smtClean="0"/>
              <a:t>te</a:t>
            </a:r>
            <a:r>
              <a:rPr lang="en-GB" dirty="0" smtClean="0"/>
              <a:t> 1e </a:t>
            </a:r>
            <a:r>
              <a:rPr lang="en-GB" dirty="0" err="1" smtClean="0"/>
              <a:t>jaars</a:t>
            </a:r>
            <a:r>
              <a:rPr lang="en-GB" dirty="0" smtClean="0"/>
              <a:t> </a:t>
            </a:r>
            <a:r>
              <a:rPr lang="en-GB" dirty="0" err="1" smtClean="0"/>
              <a:t>leerlingen</a:t>
            </a:r>
            <a:endParaRPr lang="en-US" dirty="0"/>
          </a:p>
        </p:txBody>
      </p:sp>
      <p:sp>
        <p:nvSpPr>
          <p:cNvPr id="3" name="Content Placeholder 2"/>
          <p:cNvSpPr>
            <a:spLocks noGrp="1"/>
          </p:cNvSpPr>
          <p:nvPr>
            <p:ph idx="1"/>
          </p:nvPr>
        </p:nvSpPr>
        <p:spPr>
          <a:xfrm>
            <a:off x="1187624" y="1946358"/>
            <a:ext cx="6798736" cy="4464952"/>
          </a:xfrm>
        </p:spPr>
        <p:txBody>
          <a:bodyPr>
            <a:normAutofit fontScale="85000" lnSpcReduction="10000"/>
          </a:bodyPr>
          <a:lstStyle/>
          <a:p>
            <a:r>
              <a:rPr lang="en-US" dirty="0" smtClean="0"/>
              <a:t>E</a:t>
            </a:r>
            <a:r>
              <a:rPr lang="en-GB" dirty="0" err="1" smtClean="0"/>
              <a:t>rvaringen</a:t>
            </a:r>
            <a:r>
              <a:rPr lang="en-US" dirty="0" smtClean="0"/>
              <a:t>: Engels het </a:t>
            </a:r>
            <a:r>
              <a:rPr lang="en-US" dirty="0" err="1" smtClean="0"/>
              <a:t>vaakst</a:t>
            </a:r>
            <a:r>
              <a:rPr lang="en-US" dirty="0" smtClean="0"/>
              <a:t> </a:t>
            </a:r>
            <a:r>
              <a:rPr lang="en-US" dirty="0" err="1" smtClean="0"/>
              <a:t>gebruikt</a:t>
            </a:r>
            <a:r>
              <a:rPr lang="en-US" dirty="0" smtClean="0"/>
              <a:t> in non-Anglophone </a:t>
            </a:r>
            <a:r>
              <a:rPr lang="en-US" dirty="0" err="1" smtClean="0"/>
              <a:t>landen</a:t>
            </a:r>
            <a:r>
              <a:rPr lang="en-GB" dirty="0" smtClean="0"/>
              <a:t>.</a:t>
            </a:r>
            <a:endParaRPr lang="en-US" dirty="0"/>
          </a:p>
          <a:p>
            <a:r>
              <a:rPr lang="en-US" dirty="0" smtClean="0"/>
              <a:t>Engels </a:t>
            </a:r>
            <a:r>
              <a:rPr lang="en-US" dirty="0" err="1" smtClean="0"/>
              <a:t>wordt</a:t>
            </a:r>
            <a:r>
              <a:rPr lang="en-US" dirty="0" smtClean="0"/>
              <a:t> </a:t>
            </a:r>
            <a:r>
              <a:rPr lang="en-US" dirty="0" err="1" smtClean="0"/>
              <a:t>gebruikt</a:t>
            </a:r>
            <a:r>
              <a:rPr lang="en-US" dirty="0" smtClean="0"/>
              <a:t> in </a:t>
            </a:r>
            <a:r>
              <a:rPr lang="en-US" dirty="0" err="1" smtClean="0"/>
              <a:t>songteksten</a:t>
            </a:r>
            <a:r>
              <a:rPr lang="en-US" dirty="0" smtClean="0"/>
              <a:t>,</a:t>
            </a:r>
            <a:r>
              <a:rPr lang="en-GB" dirty="0" smtClean="0"/>
              <a:t> </a:t>
            </a:r>
            <a:r>
              <a:rPr lang="en-GB" dirty="0" err="1" smtClean="0"/>
              <a:t>sms’en</a:t>
            </a:r>
            <a:r>
              <a:rPr lang="en-US" dirty="0" smtClean="0"/>
              <a:t>/</a:t>
            </a:r>
            <a:r>
              <a:rPr lang="en-US" dirty="0" err="1" smtClean="0"/>
              <a:t>whatsapp</a:t>
            </a:r>
            <a:r>
              <a:rPr lang="en-US" dirty="0" smtClean="0"/>
              <a:t>/etc</a:t>
            </a:r>
            <a:r>
              <a:rPr lang="en-US" dirty="0"/>
              <a:t>., gamers.</a:t>
            </a:r>
          </a:p>
          <a:p>
            <a:r>
              <a:rPr lang="en-US" dirty="0" err="1" smtClean="0"/>
              <a:t>Mening</a:t>
            </a:r>
            <a:r>
              <a:rPr lang="en-US" dirty="0" smtClean="0"/>
              <a:t>: </a:t>
            </a:r>
            <a:r>
              <a:rPr lang="en-US" dirty="0" err="1" smtClean="0"/>
              <a:t>Een</a:t>
            </a:r>
            <a:r>
              <a:rPr lang="en-US" dirty="0" smtClean="0"/>
              <a:t> </a:t>
            </a:r>
            <a:r>
              <a:rPr lang="en-US" dirty="0" err="1" smtClean="0"/>
              <a:t>nuttige</a:t>
            </a:r>
            <a:r>
              <a:rPr lang="en-US" dirty="0" smtClean="0"/>
              <a:t> </a:t>
            </a:r>
            <a:r>
              <a:rPr lang="en-US" dirty="0" err="1" smtClean="0"/>
              <a:t>taal</a:t>
            </a:r>
            <a:r>
              <a:rPr lang="en-US" dirty="0" smtClean="0"/>
              <a:t>, die </a:t>
            </a:r>
            <a:r>
              <a:rPr lang="en-US" dirty="0" err="1" smtClean="0"/>
              <a:t>nodig</a:t>
            </a:r>
            <a:r>
              <a:rPr lang="en-US" dirty="0" smtClean="0"/>
              <a:t> is </a:t>
            </a:r>
            <a:r>
              <a:rPr lang="en-US" dirty="0" err="1" smtClean="0"/>
              <a:t>als</a:t>
            </a:r>
            <a:r>
              <a:rPr lang="en-US" dirty="0" smtClean="0"/>
              <a:t> je </a:t>
            </a:r>
            <a:r>
              <a:rPr lang="en-US" dirty="0" err="1" smtClean="0"/>
              <a:t>een</a:t>
            </a:r>
            <a:r>
              <a:rPr lang="en-US" dirty="0" smtClean="0"/>
              <a:t> </a:t>
            </a:r>
            <a:r>
              <a:rPr lang="en-US" dirty="0" err="1" smtClean="0"/>
              <a:t>baan</a:t>
            </a:r>
            <a:r>
              <a:rPr lang="en-US" dirty="0" smtClean="0"/>
              <a:t> </a:t>
            </a:r>
            <a:r>
              <a:rPr lang="en-US" dirty="0" err="1" smtClean="0"/>
              <a:t>wil</a:t>
            </a:r>
            <a:r>
              <a:rPr lang="en-US" dirty="0" smtClean="0"/>
              <a:t>.</a:t>
            </a:r>
            <a:endParaRPr lang="en-US" dirty="0"/>
          </a:p>
          <a:p>
            <a:r>
              <a:rPr lang="en-GB" dirty="0" err="1" smtClean="0"/>
              <a:t>Vaardigheid</a:t>
            </a:r>
            <a:r>
              <a:rPr lang="en-GB" dirty="0" smtClean="0"/>
              <a:t>: </a:t>
            </a:r>
            <a:r>
              <a:rPr lang="en-GB" dirty="0"/>
              <a:t>“</a:t>
            </a:r>
            <a:r>
              <a:rPr lang="en-US" dirty="0" err="1" smtClean="0"/>
              <a:t>goed</a:t>
            </a:r>
            <a:r>
              <a:rPr lang="en-US" dirty="0"/>
              <a:t>”. </a:t>
            </a:r>
            <a:r>
              <a:rPr lang="en-US" dirty="0" smtClean="0"/>
              <a:t>Maar </a:t>
            </a:r>
            <a:r>
              <a:rPr lang="en-US" dirty="0" err="1" smtClean="0"/>
              <a:t>wanneer</a:t>
            </a:r>
            <a:r>
              <a:rPr lang="en-US" dirty="0" smtClean="0"/>
              <a:t> </a:t>
            </a:r>
            <a:r>
              <a:rPr lang="en-US" dirty="0" err="1" smtClean="0"/>
              <a:t>ze</a:t>
            </a:r>
            <a:r>
              <a:rPr lang="en-US" dirty="0" smtClean="0"/>
              <a:t> Engels </a:t>
            </a:r>
            <a:r>
              <a:rPr lang="en-US" dirty="0" err="1" smtClean="0"/>
              <a:t>spreken</a:t>
            </a:r>
            <a:r>
              <a:rPr lang="en-US" dirty="0" smtClean="0"/>
              <a:t> is het </a:t>
            </a:r>
            <a:r>
              <a:rPr lang="en-US" dirty="0" err="1" smtClean="0"/>
              <a:t>langzamer</a:t>
            </a:r>
            <a:r>
              <a:rPr lang="en-US" dirty="0" smtClean="0"/>
              <a:t> </a:t>
            </a:r>
            <a:r>
              <a:rPr lang="en-US" dirty="0" err="1" smtClean="0"/>
              <a:t>dan</a:t>
            </a:r>
            <a:r>
              <a:rPr lang="en-US" dirty="0" smtClean="0"/>
              <a:t> in </a:t>
            </a:r>
            <a:r>
              <a:rPr lang="en-US" dirty="0" err="1" smtClean="0"/>
              <a:t>hun</a:t>
            </a:r>
            <a:r>
              <a:rPr lang="en-US" dirty="0" smtClean="0"/>
              <a:t> </a:t>
            </a:r>
            <a:r>
              <a:rPr lang="en-US" dirty="0" err="1" smtClean="0"/>
              <a:t>eigen</a:t>
            </a:r>
            <a:r>
              <a:rPr lang="en-US" dirty="0" smtClean="0"/>
              <a:t> </a:t>
            </a:r>
            <a:r>
              <a:rPr lang="en-US" dirty="0" err="1" smtClean="0"/>
              <a:t>taal</a:t>
            </a:r>
            <a:r>
              <a:rPr lang="en-US" dirty="0" smtClean="0"/>
              <a:t>, </a:t>
            </a:r>
            <a:r>
              <a:rPr lang="en-US" dirty="0" err="1" smtClean="0"/>
              <a:t>hebben</a:t>
            </a:r>
            <a:r>
              <a:rPr lang="en-US" dirty="0" smtClean="0"/>
              <a:t> </a:t>
            </a:r>
            <a:r>
              <a:rPr lang="en-US" dirty="0" err="1" smtClean="0"/>
              <a:t>ze</a:t>
            </a:r>
            <a:r>
              <a:rPr lang="en-US" dirty="0" smtClean="0"/>
              <a:t> </a:t>
            </a:r>
            <a:r>
              <a:rPr lang="en-US" dirty="0" err="1" smtClean="0"/>
              <a:t>vaak</a:t>
            </a:r>
            <a:r>
              <a:rPr lang="en-US" dirty="0" smtClean="0"/>
              <a:t> </a:t>
            </a:r>
            <a:r>
              <a:rPr lang="en-US" dirty="0" err="1" smtClean="0"/>
              <a:t>moeite</a:t>
            </a:r>
            <a:r>
              <a:rPr lang="en-US" dirty="0" smtClean="0"/>
              <a:t> met </a:t>
            </a:r>
            <a:r>
              <a:rPr lang="en-US" dirty="0" err="1" smtClean="0"/>
              <a:t>vocabulaire</a:t>
            </a:r>
            <a:r>
              <a:rPr lang="en-US" dirty="0" smtClean="0"/>
              <a:t> </a:t>
            </a:r>
            <a:r>
              <a:rPr lang="en-US" dirty="0" err="1" smtClean="0"/>
              <a:t>en</a:t>
            </a:r>
            <a:r>
              <a:rPr lang="en-US" dirty="0" smtClean="0"/>
              <a:t> </a:t>
            </a:r>
            <a:r>
              <a:rPr lang="en-US" dirty="0" err="1" smtClean="0"/>
              <a:t>vinden</a:t>
            </a:r>
            <a:r>
              <a:rPr lang="en-US" dirty="0" smtClean="0"/>
              <a:t> </a:t>
            </a:r>
            <a:r>
              <a:rPr lang="en-US" dirty="0" err="1" smtClean="0"/>
              <a:t>ze</a:t>
            </a:r>
            <a:r>
              <a:rPr lang="en-US" dirty="0" smtClean="0"/>
              <a:t> </a:t>
            </a:r>
            <a:r>
              <a:rPr lang="en-US" dirty="0" err="1" smtClean="0"/>
              <a:t>klemtoonlegging</a:t>
            </a:r>
            <a:r>
              <a:rPr lang="en-US" dirty="0" smtClean="0"/>
              <a:t> </a:t>
            </a:r>
            <a:r>
              <a:rPr lang="en-US" dirty="0" err="1" smtClean="0"/>
              <a:t>en</a:t>
            </a:r>
            <a:r>
              <a:rPr lang="en-US" dirty="0" smtClean="0"/>
              <a:t> het </a:t>
            </a:r>
            <a:r>
              <a:rPr lang="en-US" dirty="0" err="1" smtClean="0"/>
              <a:t>uitspreken</a:t>
            </a:r>
            <a:r>
              <a:rPr lang="en-US" dirty="0" smtClean="0"/>
              <a:t> van –d/-t </a:t>
            </a:r>
            <a:r>
              <a:rPr lang="en-US" dirty="0" err="1" smtClean="0"/>
              <a:t>moeilijk</a:t>
            </a:r>
            <a:r>
              <a:rPr lang="en-US" dirty="0" smtClean="0"/>
              <a:t>.</a:t>
            </a:r>
            <a:endParaRPr lang="en-US" dirty="0"/>
          </a:p>
        </p:txBody>
      </p:sp>
    </p:spTree>
    <p:extLst>
      <p:ext uri="{BB962C8B-B14F-4D97-AF65-F5344CB8AC3E}">
        <p14:creationId xmlns:p14="http://schemas.microsoft.com/office/powerpoint/2010/main" val="2319070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Welke</a:t>
            </a:r>
            <a:r>
              <a:rPr lang="en-US" dirty="0" smtClean="0"/>
              <a:t> </a:t>
            </a:r>
            <a:r>
              <a:rPr lang="en-US" dirty="0" err="1" smtClean="0"/>
              <a:t>soorten</a:t>
            </a:r>
            <a:r>
              <a:rPr lang="en-US" dirty="0" smtClean="0"/>
              <a:t> Engels </a:t>
            </a:r>
            <a:r>
              <a:rPr lang="en-US" dirty="0" err="1" smtClean="0"/>
              <a:t>worden</a:t>
            </a:r>
            <a:r>
              <a:rPr lang="en-US" dirty="0" smtClean="0"/>
              <a:t> </a:t>
            </a:r>
            <a:r>
              <a:rPr lang="en-US" dirty="0" err="1" smtClean="0"/>
              <a:t>er</a:t>
            </a:r>
            <a:r>
              <a:rPr lang="en-US" dirty="0" smtClean="0"/>
              <a:t> </a:t>
            </a:r>
            <a:r>
              <a:rPr lang="en-US" dirty="0" err="1" smtClean="0"/>
              <a:t>gesproken</a:t>
            </a:r>
            <a:r>
              <a:rPr lang="en-US" dirty="0" smtClean="0"/>
              <a:t>?</a:t>
            </a:r>
            <a:endParaRPr lang="en-US" dirty="0"/>
          </a:p>
        </p:txBody>
      </p:sp>
      <p:sp>
        <p:nvSpPr>
          <p:cNvPr id="3" name="Content Placeholder 2"/>
          <p:cNvSpPr>
            <a:spLocks noGrp="1"/>
          </p:cNvSpPr>
          <p:nvPr>
            <p:ph idx="1"/>
          </p:nvPr>
        </p:nvSpPr>
        <p:spPr/>
        <p:txBody>
          <a:bodyPr/>
          <a:lstStyle/>
          <a:p>
            <a:r>
              <a:rPr lang="nl-NL" dirty="0" smtClean="0"/>
              <a:t>Hun eigen uitspraak</a:t>
            </a:r>
            <a:r>
              <a:rPr lang="en-US" dirty="0" smtClean="0"/>
              <a:t>: </a:t>
            </a:r>
            <a:r>
              <a:rPr lang="en-US" dirty="0" err="1" smtClean="0"/>
              <a:t>Nederlands</a:t>
            </a:r>
            <a:r>
              <a:rPr lang="en-US" dirty="0" smtClean="0"/>
              <a:t> Engels</a:t>
            </a:r>
            <a:r>
              <a:rPr lang="nl-NL" dirty="0" smtClean="0"/>
              <a:t> </a:t>
            </a:r>
            <a:r>
              <a:rPr lang="nl-NL" dirty="0"/>
              <a:t>(78%)</a:t>
            </a:r>
            <a:endParaRPr lang="en-US" dirty="0"/>
          </a:p>
          <a:p>
            <a:r>
              <a:rPr lang="nl-NL" dirty="0" smtClean="0"/>
              <a:t>Doel</a:t>
            </a:r>
            <a:r>
              <a:rPr lang="en-US" dirty="0" smtClean="0"/>
              <a:t>: Brit</a:t>
            </a:r>
            <a:r>
              <a:rPr lang="nl-NL" dirty="0"/>
              <a:t>s</a:t>
            </a:r>
            <a:r>
              <a:rPr lang="en-US" dirty="0" smtClean="0"/>
              <a:t> </a:t>
            </a:r>
            <a:r>
              <a:rPr lang="en-US" dirty="0"/>
              <a:t>(35%</a:t>
            </a:r>
            <a:r>
              <a:rPr lang="nl-NL" dirty="0"/>
              <a:t>, </a:t>
            </a:r>
            <a:r>
              <a:rPr lang="nl-NL" dirty="0" smtClean="0"/>
              <a:t>zonder VWO leerlingen 17</a:t>
            </a:r>
            <a:r>
              <a:rPr lang="nl-NL" dirty="0"/>
              <a:t>%</a:t>
            </a:r>
            <a:r>
              <a:rPr lang="en-US" dirty="0"/>
              <a:t>) </a:t>
            </a:r>
            <a:r>
              <a:rPr lang="en-US" dirty="0" smtClean="0"/>
              <a:t>o</a:t>
            </a:r>
            <a:r>
              <a:rPr lang="nl-NL" dirty="0"/>
              <a:t>f</a:t>
            </a:r>
            <a:r>
              <a:rPr lang="en-US" dirty="0" smtClean="0"/>
              <a:t> </a:t>
            </a:r>
            <a:r>
              <a:rPr lang="en-US" dirty="0" err="1" smtClean="0"/>
              <a:t>verstaanbaar</a:t>
            </a:r>
            <a:r>
              <a:rPr lang="en-US" dirty="0" smtClean="0"/>
              <a:t> Engels (29</a:t>
            </a:r>
            <a:r>
              <a:rPr lang="en-US" dirty="0"/>
              <a:t>%</a:t>
            </a:r>
            <a:r>
              <a:rPr lang="nl-NL" dirty="0"/>
              <a:t>, </a:t>
            </a:r>
            <a:r>
              <a:rPr lang="nl-NL" dirty="0" smtClean="0"/>
              <a:t>zonder VWO leerlingen 42</a:t>
            </a:r>
            <a:r>
              <a:rPr lang="nl-NL" dirty="0"/>
              <a:t>%</a:t>
            </a:r>
            <a:r>
              <a:rPr lang="en-US" dirty="0"/>
              <a:t>)</a:t>
            </a:r>
          </a:p>
          <a:p>
            <a:r>
              <a:rPr lang="nl-NL" dirty="0" smtClean="0"/>
              <a:t>Wat verwacht de toekomstige wekgever</a:t>
            </a:r>
            <a:r>
              <a:rPr lang="en-US" dirty="0" smtClean="0"/>
              <a:t>: </a:t>
            </a:r>
            <a:r>
              <a:rPr lang="nl-NL" dirty="0" smtClean="0"/>
              <a:t>verstaanbaar</a:t>
            </a:r>
            <a:r>
              <a:rPr lang="en-US" dirty="0" smtClean="0"/>
              <a:t> </a:t>
            </a:r>
            <a:r>
              <a:rPr lang="en-US" dirty="0"/>
              <a:t>(58%) </a:t>
            </a:r>
            <a:r>
              <a:rPr lang="en-US" dirty="0" smtClean="0"/>
              <a:t>of</a:t>
            </a:r>
            <a:r>
              <a:rPr lang="nl-NL" dirty="0" smtClean="0"/>
              <a:t> Brits Engels</a:t>
            </a:r>
            <a:r>
              <a:rPr lang="en-US" dirty="0" smtClean="0"/>
              <a:t> </a:t>
            </a:r>
            <a:r>
              <a:rPr lang="en-US" dirty="0"/>
              <a:t>(27</a:t>
            </a:r>
            <a:r>
              <a:rPr lang="en-US" dirty="0" smtClean="0"/>
              <a:t>%)</a:t>
            </a:r>
            <a:endParaRPr lang="en-US" dirty="0"/>
          </a:p>
        </p:txBody>
      </p:sp>
    </p:spTree>
    <p:extLst>
      <p:ext uri="{BB962C8B-B14F-4D97-AF65-F5344CB8AC3E}">
        <p14:creationId xmlns:p14="http://schemas.microsoft.com/office/powerpoint/2010/main" val="2122675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Handbo</a:t>
            </a:r>
            <a:r>
              <a:rPr lang="nl-NL" dirty="0" smtClean="0"/>
              <a:t>ok subjects</a:t>
            </a:r>
            <a:endParaRPr lang="en-US" dirty="0"/>
          </a:p>
        </p:txBody>
      </p:sp>
      <p:sp>
        <p:nvSpPr>
          <p:cNvPr id="3" name="Content Placeholder 2"/>
          <p:cNvSpPr>
            <a:spLocks noGrp="1"/>
          </p:cNvSpPr>
          <p:nvPr>
            <p:ph idx="1"/>
          </p:nvPr>
        </p:nvSpPr>
        <p:spPr>
          <a:xfrm>
            <a:off x="971600" y="1743901"/>
            <a:ext cx="7004001" cy="3747177"/>
          </a:xfrm>
        </p:spPr>
        <p:txBody>
          <a:bodyPr>
            <a:normAutofit fontScale="85000" lnSpcReduction="20000"/>
          </a:bodyPr>
          <a:lstStyle/>
          <a:p>
            <a:r>
              <a:rPr lang="en-US" dirty="0"/>
              <a:t>V</a:t>
            </a:r>
            <a:r>
              <a:rPr lang="en-US" dirty="0" smtClean="0"/>
              <a:t>arieties </a:t>
            </a:r>
            <a:r>
              <a:rPr lang="en-US" dirty="0"/>
              <a:t>of English (ELF)</a:t>
            </a:r>
          </a:p>
          <a:p>
            <a:r>
              <a:rPr lang="nl-NL" dirty="0" smtClean="0"/>
              <a:t>F</a:t>
            </a:r>
            <a:r>
              <a:rPr lang="en-US" dirty="0" err="1" smtClean="0"/>
              <a:t>inal</a:t>
            </a:r>
            <a:r>
              <a:rPr lang="en-US" dirty="0" smtClean="0"/>
              <a:t> </a:t>
            </a:r>
            <a:r>
              <a:rPr lang="en-US" dirty="0"/>
              <a:t>devoicing (ELF)</a:t>
            </a:r>
          </a:p>
          <a:p>
            <a:r>
              <a:rPr lang="nl-NL" dirty="0" err="1"/>
              <a:t>V</a:t>
            </a:r>
            <a:r>
              <a:rPr lang="nl-NL" dirty="0" err="1" smtClean="0"/>
              <a:t>owel</a:t>
            </a:r>
            <a:r>
              <a:rPr lang="nl-NL" dirty="0" smtClean="0"/>
              <a:t> </a:t>
            </a:r>
            <a:r>
              <a:rPr lang="nl-NL" dirty="0" err="1"/>
              <a:t>length</a:t>
            </a:r>
            <a:r>
              <a:rPr lang="en-US" dirty="0"/>
              <a:t> (ELF)</a:t>
            </a:r>
          </a:p>
          <a:p>
            <a:r>
              <a:rPr lang="nl-NL" dirty="0" err="1"/>
              <a:t>I</a:t>
            </a:r>
            <a:r>
              <a:rPr lang="nl-NL" dirty="0" err="1" smtClean="0"/>
              <a:t>gnore</a:t>
            </a:r>
            <a:r>
              <a:rPr lang="en-US" dirty="0" smtClean="0"/>
              <a:t> </a:t>
            </a:r>
            <a:r>
              <a:rPr lang="en-US" dirty="0"/>
              <a:t>/æ/, /ʌ/ </a:t>
            </a:r>
            <a:r>
              <a:rPr lang="nl-NL" dirty="0"/>
              <a:t>a</a:t>
            </a:r>
            <a:r>
              <a:rPr lang="en-US" dirty="0"/>
              <a:t>n</a:t>
            </a:r>
            <a:r>
              <a:rPr lang="nl-NL" dirty="0"/>
              <a:t>d</a:t>
            </a:r>
            <a:r>
              <a:rPr lang="en-US" dirty="0"/>
              <a:t> /ʊ/ (</a:t>
            </a:r>
            <a:r>
              <a:rPr lang="nl-NL" dirty="0" err="1"/>
              <a:t>partly</a:t>
            </a:r>
            <a:r>
              <a:rPr lang="nl-NL" dirty="0"/>
              <a:t> </a:t>
            </a:r>
            <a:r>
              <a:rPr lang="en-US" dirty="0"/>
              <a:t>ELF)</a:t>
            </a:r>
          </a:p>
          <a:p>
            <a:r>
              <a:rPr lang="nl-NL" dirty="0" err="1"/>
              <a:t>O</a:t>
            </a:r>
            <a:r>
              <a:rPr lang="nl-NL" dirty="0" err="1" smtClean="0"/>
              <a:t>nly</a:t>
            </a:r>
            <a:r>
              <a:rPr lang="nl-NL" dirty="0" smtClean="0"/>
              <a:t> </a:t>
            </a:r>
            <a:r>
              <a:rPr lang="en-US" dirty="0" err="1"/>
              <a:t>diphtongs</a:t>
            </a:r>
            <a:r>
              <a:rPr lang="en-US" dirty="0"/>
              <a:t>: /</a:t>
            </a:r>
            <a:r>
              <a:rPr lang="en-US" sz="2600" dirty="0"/>
              <a:t>a</a:t>
            </a:r>
            <a:r>
              <a:rPr lang="en-US" sz="2200" dirty="0"/>
              <a:t>ʊ</a:t>
            </a:r>
            <a:r>
              <a:rPr lang="en-US" dirty="0"/>
              <a:t>/, /</a:t>
            </a:r>
            <a:r>
              <a:rPr lang="en-US" sz="2600" dirty="0"/>
              <a:t>a</a:t>
            </a:r>
            <a:r>
              <a:rPr lang="en-US" sz="2200" dirty="0"/>
              <a:t>ɪ</a:t>
            </a:r>
            <a:r>
              <a:rPr lang="en-US" dirty="0"/>
              <a:t>/, /</a:t>
            </a:r>
            <a:r>
              <a:rPr lang="en-US" sz="2100" dirty="0"/>
              <a:t>ɔɪ</a:t>
            </a:r>
            <a:r>
              <a:rPr lang="en-US" dirty="0"/>
              <a:t>/ (ELF)</a:t>
            </a:r>
          </a:p>
          <a:p>
            <a:r>
              <a:rPr lang="nl-NL" dirty="0"/>
              <a:t>R</a:t>
            </a:r>
            <a:r>
              <a:rPr lang="nl-NL" dirty="0" smtClean="0"/>
              <a:t>hotic</a:t>
            </a:r>
            <a:r>
              <a:rPr lang="en-US" dirty="0" smtClean="0"/>
              <a:t> </a:t>
            </a:r>
            <a:r>
              <a:rPr lang="en-US" dirty="0" err="1"/>
              <a:t>Engl</a:t>
            </a:r>
            <a:r>
              <a:rPr lang="nl-NL" dirty="0"/>
              <a:t>i</a:t>
            </a:r>
            <a:r>
              <a:rPr lang="en-US" dirty="0"/>
              <a:t>s</a:t>
            </a:r>
            <a:r>
              <a:rPr lang="nl-NL" dirty="0"/>
              <a:t>h</a:t>
            </a:r>
            <a:r>
              <a:rPr lang="en-US" dirty="0"/>
              <a:t> (ELF, non-RP)</a:t>
            </a:r>
          </a:p>
          <a:p>
            <a:r>
              <a:rPr lang="en-US" dirty="0"/>
              <a:t>I</a:t>
            </a:r>
            <a:r>
              <a:rPr lang="en-US" dirty="0" smtClean="0"/>
              <a:t>nterdental </a:t>
            </a:r>
            <a:r>
              <a:rPr lang="en-US" dirty="0"/>
              <a:t>/</a:t>
            </a:r>
            <a:r>
              <a:rPr lang="el-GR" dirty="0"/>
              <a:t>θ</a:t>
            </a:r>
            <a:r>
              <a:rPr lang="en-US" dirty="0"/>
              <a:t>,ð/ </a:t>
            </a:r>
            <a:r>
              <a:rPr lang="nl-NL" dirty="0"/>
              <a:t>(non-ELF</a:t>
            </a:r>
            <a:r>
              <a:rPr lang="en-US" dirty="0"/>
              <a:t>)</a:t>
            </a:r>
          </a:p>
          <a:p>
            <a:r>
              <a:rPr lang="nl-NL" dirty="0"/>
              <a:t>S</a:t>
            </a:r>
            <a:r>
              <a:rPr lang="nl-NL" dirty="0" smtClean="0"/>
              <a:t>tress </a:t>
            </a:r>
            <a:r>
              <a:rPr lang="nl-NL" dirty="0" err="1"/>
              <a:t>patterns</a:t>
            </a:r>
            <a:r>
              <a:rPr lang="nl-NL" dirty="0"/>
              <a:t> </a:t>
            </a:r>
            <a:r>
              <a:rPr lang="en-US" dirty="0"/>
              <a:t>(</a:t>
            </a:r>
            <a:r>
              <a:rPr lang="en-GB" dirty="0"/>
              <a:t>partly </a:t>
            </a:r>
            <a:r>
              <a:rPr lang="en-US" dirty="0"/>
              <a:t>ELF)</a:t>
            </a:r>
          </a:p>
          <a:p>
            <a:r>
              <a:rPr lang="en-US" dirty="0" smtClean="0"/>
              <a:t>Accommodation </a:t>
            </a:r>
            <a:r>
              <a:rPr lang="en-US" dirty="0"/>
              <a:t>strategies (ELF)</a:t>
            </a:r>
          </a:p>
          <a:p>
            <a:endParaRPr lang="en-US" dirty="0"/>
          </a:p>
        </p:txBody>
      </p:sp>
    </p:spTree>
    <p:extLst>
      <p:ext uri="{BB962C8B-B14F-4D97-AF65-F5344CB8AC3E}">
        <p14:creationId xmlns:p14="http://schemas.microsoft.com/office/powerpoint/2010/main" val="37379054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25286" y="790547"/>
            <a:ext cx="7053542" cy="531319"/>
          </a:xfrm>
        </p:spPr>
        <p:txBody>
          <a:bodyPr>
            <a:normAutofit fontScale="90000"/>
          </a:bodyPr>
          <a:lstStyle/>
          <a:p>
            <a:pPr algn="ctr"/>
            <a:r>
              <a:rPr lang="en-US" dirty="0"/>
              <a:t>Pilot </a:t>
            </a:r>
          </a:p>
        </p:txBody>
      </p:sp>
      <p:sp>
        <p:nvSpPr>
          <p:cNvPr id="3" name="Tijdelijke aanduiding voor inhoud 2"/>
          <p:cNvSpPr>
            <a:spLocks noGrp="1"/>
          </p:cNvSpPr>
          <p:nvPr>
            <p:ph idx="1"/>
          </p:nvPr>
        </p:nvSpPr>
        <p:spPr>
          <a:xfrm>
            <a:off x="1268922" y="1454465"/>
            <a:ext cx="6709906" cy="1498942"/>
          </a:xfrm>
        </p:spPr>
        <p:txBody>
          <a:bodyPr>
            <a:noAutofit/>
          </a:bodyPr>
          <a:lstStyle/>
          <a:p>
            <a:r>
              <a:rPr lang="en-US" sz="1800" dirty="0" err="1" smtClean="0"/>
              <a:t>Gedurende</a:t>
            </a:r>
            <a:r>
              <a:rPr lang="en-US" sz="1800" dirty="0" smtClean="0"/>
              <a:t> 9 </a:t>
            </a:r>
            <a:r>
              <a:rPr lang="en-US" sz="1800" dirty="0" err="1" smtClean="0"/>
              <a:t>weken</a:t>
            </a:r>
            <a:r>
              <a:rPr lang="en-US" sz="1800" dirty="0" smtClean="0"/>
              <a:t> </a:t>
            </a:r>
            <a:r>
              <a:rPr lang="en-US" sz="1800" dirty="0" err="1" smtClean="0"/>
              <a:t>werd</a:t>
            </a:r>
            <a:r>
              <a:rPr lang="en-US" sz="1800" dirty="0" smtClean="0"/>
              <a:t> </a:t>
            </a:r>
            <a:r>
              <a:rPr lang="en-US" sz="1800" dirty="0" err="1" smtClean="0"/>
              <a:t>er</a:t>
            </a:r>
            <a:r>
              <a:rPr lang="en-US" sz="1800" dirty="0" smtClean="0"/>
              <a:t> </a:t>
            </a:r>
            <a:r>
              <a:rPr lang="en-US" sz="1800" dirty="0" err="1" smtClean="0"/>
              <a:t>elke</a:t>
            </a:r>
            <a:r>
              <a:rPr lang="en-US" sz="1800" dirty="0" smtClean="0"/>
              <a:t> week 10-15 </a:t>
            </a:r>
            <a:r>
              <a:rPr lang="en-US" sz="1800" dirty="0" err="1" smtClean="0"/>
              <a:t>minuten</a:t>
            </a:r>
            <a:r>
              <a:rPr lang="en-US" sz="1800" dirty="0" smtClean="0"/>
              <a:t> </a:t>
            </a:r>
            <a:r>
              <a:rPr lang="en-US" sz="1800" dirty="0" err="1" smtClean="0"/>
              <a:t>gedoceerd</a:t>
            </a:r>
            <a:r>
              <a:rPr lang="en-US" sz="1800" dirty="0" smtClean="0"/>
              <a:t> </a:t>
            </a:r>
            <a:r>
              <a:rPr lang="en-US" sz="1800" dirty="0" err="1" smtClean="0"/>
              <a:t>vanuit</a:t>
            </a:r>
            <a:r>
              <a:rPr lang="en-US" sz="1800" dirty="0" smtClean="0"/>
              <a:t> het </a:t>
            </a:r>
            <a:r>
              <a:rPr lang="en-US" sz="1800" dirty="0" err="1" smtClean="0"/>
              <a:t>Handboek</a:t>
            </a:r>
            <a:r>
              <a:rPr lang="en-US" sz="1800" dirty="0" smtClean="0"/>
              <a:t> </a:t>
            </a:r>
            <a:r>
              <a:rPr lang="en-US" sz="1800" dirty="0" err="1" smtClean="0"/>
              <a:t>Uitspraakonderwijs</a:t>
            </a:r>
            <a:r>
              <a:rPr lang="en-US" sz="1800" dirty="0" smtClean="0"/>
              <a:t>, </a:t>
            </a:r>
            <a:r>
              <a:rPr lang="en-US" sz="1800" dirty="0" err="1" smtClean="0"/>
              <a:t>toewerkend</a:t>
            </a:r>
            <a:r>
              <a:rPr lang="en-US" sz="1800" dirty="0" smtClean="0"/>
              <a:t> </a:t>
            </a:r>
            <a:r>
              <a:rPr lang="en-US" sz="1800" dirty="0" err="1" smtClean="0"/>
              <a:t>naar</a:t>
            </a:r>
            <a:r>
              <a:rPr lang="en-US" sz="1800" dirty="0" smtClean="0"/>
              <a:t> </a:t>
            </a:r>
            <a:r>
              <a:rPr lang="en-US" sz="1800" dirty="0" err="1" smtClean="0"/>
              <a:t>een</a:t>
            </a:r>
            <a:r>
              <a:rPr lang="en-US" sz="1800" dirty="0" smtClean="0"/>
              <a:t> </a:t>
            </a:r>
            <a:r>
              <a:rPr lang="en-US" sz="1800" dirty="0" err="1" smtClean="0"/>
              <a:t>mondelinge</a:t>
            </a:r>
            <a:r>
              <a:rPr lang="en-US" sz="1800" dirty="0" smtClean="0"/>
              <a:t> </a:t>
            </a:r>
            <a:r>
              <a:rPr lang="en-US" sz="1800" dirty="0" err="1" smtClean="0"/>
              <a:t>toets</a:t>
            </a:r>
            <a:r>
              <a:rPr lang="en-US" sz="1800" dirty="0" smtClean="0"/>
              <a:t>.</a:t>
            </a:r>
            <a:endParaRPr lang="en-US" sz="1800" dirty="0"/>
          </a:p>
          <a:p>
            <a:r>
              <a:rPr lang="en-US" sz="1800" dirty="0" smtClean="0"/>
              <a:t>De </a:t>
            </a:r>
            <a:r>
              <a:rPr lang="en-US" sz="1800" dirty="0" err="1" smtClean="0"/>
              <a:t>eerste</a:t>
            </a:r>
            <a:r>
              <a:rPr lang="en-US" sz="1800" dirty="0" smtClean="0"/>
              <a:t> </a:t>
            </a:r>
            <a:r>
              <a:rPr lang="en-US" sz="1800" dirty="0" err="1" smtClean="0"/>
              <a:t>drie</a:t>
            </a:r>
            <a:r>
              <a:rPr lang="en-US" sz="1800" dirty="0" smtClean="0"/>
              <a:t> </a:t>
            </a:r>
            <a:r>
              <a:rPr lang="en-US" sz="1800" dirty="0" err="1" smtClean="0"/>
              <a:t>hoofdstukken</a:t>
            </a:r>
            <a:r>
              <a:rPr lang="en-US" sz="1800" dirty="0" smtClean="0"/>
              <a:t> </a:t>
            </a:r>
            <a:r>
              <a:rPr lang="en-US" sz="1800" dirty="0" err="1" smtClean="0"/>
              <a:t>werden</a:t>
            </a:r>
            <a:r>
              <a:rPr lang="en-US" sz="1800" dirty="0" smtClean="0"/>
              <a:t> </a:t>
            </a:r>
            <a:r>
              <a:rPr lang="en-US" sz="1800" dirty="0" err="1" smtClean="0"/>
              <a:t>behandeld</a:t>
            </a:r>
            <a:r>
              <a:rPr lang="en-US" sz="1800" dirty="0" smtClean="0"/>
              <a:t>: </a:t>
            </a:r>
            <a:r>
              <a:rPr lang="en-US" sz="1800" dirty="0"/>
              <a:t>Varieties of English, Final devoicing </a:t>
            </a:r>
            <a:r>
              <a:rPr lang="en-US" sz="1800" dirty="0" err="1" smtClean="0"/>
              <a:t>en</a:t>
            </a:r>
            <a:r>
              <a:rPr lang="en-US" sz="1800" dirty="0" smtClean="0"/>
              <a:t> Stress</a:t>
            </a:r>
            <a:r>
              <a:rPr lang="en-US" sz="1800" dirty="0"/>
              <a:t>. </a:t>
            </a:r>
          </a:p>
        </p:txBody>
      </p:sp>
      <p:sp>
        <p:nvSpPr>
          <p:cNvPr id="4" name="Tekstvak 3"/>
          <p:cNvSpPr txBox="1"/>
          <p:nvPr/>
        </p:nvSpPr>
        <p:spPr>
          <a:xfrm>
            <a:off x="3532511" y="3127052"/>
            <a:ext cx="1839093" cy="553998"/>
          </a:xfrm>
          <a:prstGeom prst="rect">
            <a:avLst/>
          </a:prstGeom>
          <a:noFill/>
        </p:spPr>
        <p:txBody>
          <a:bodyPr wrap="none" rtlCol="0">
            <a:spAutoFit/>
          </a:bodyPr>
          <a:lstStyle/>
          <a:p>
            <a:pPr algn="ctr"/>
            <a:r>
              <a:rPr lang="nl-NL" sz="3000" dirty="0" smtClean="0"/>
              <a:t>Resultaten</a:t>
            </a:r>
            <a:endParaRPr lang="nl-NL" sz="3000" dirty="0"/>
          </a:p>
        </p:txBody>
      </p:sp>
      <p:sp>
        <p:nvSpPr>
          <p:cNvPr id="5" name="Tekstvak 4"/>
          <p:cNvSpPr txBox="1"/>
          <p:nvPr/>
        </p:nvSpPr>
        <p:spPr>
          <a:xfrm>
            <a:off x="1369618" y="3716565"/>
            <a:ext cx="1491343" cy="369332"/>
          </a:xfrm>
          <a:prstGeom prst="rect">
            <a:avLst/>
          </a:prstGeom>
          <a:noFill/>
        </p:spPr>
        <p:txBody>
          <a:bodyPr wrap="square" rtlCol="0">
            <a:spAutoFit/>
          </a:bodyPr>
          <a:lstStyle/>
          <a:p>
            <a:r>
              <a:rPr lang="en-US" b="1" dirty="0" err="1" smtClean="0"/>
              <a:t>Docenten</a:t>
            </a:r>
            <a:endParaRPr lang="nl-NL" b="1" dirty="0"/>
          </a:p>
        </p:txBody>
      </p:sp>
      <p:sp>
        <p:nvSpPr>
          <p:cNvPr id="6" name="Tekstvak 5"/>
          <p:cNvSpPr txBox="1"/>
          <p:nvPr/>
        </p:nvSpPr>
        <p:spPr>
          <a:xfrm>
            <a:off x="685132" y="4318067"/>
            <a:ext cx="3407228" cy="1785104"/>
          </a:xfrm>
          <a:prstGeom prst="rect">
            <a:avLst/>
          </a:prstGeom>
          <a:noFill/>
        </p:spPr>
        <p:txBody>
          <a:bodyPr wrap="square" rtlCol="0">
            <a:spAutoFit/>
          </a:bodyPr>
          <a:lstStyle/>
          <a:p>
            <a:pPr marL="257175" indent="-257175">
              <a:spcBef>
                <a:spcPts val="750"/>
              </a:spcBef>
              <a:buFont typeface="Arial" panose="020B0604020202020204" pitchFamily="34" charset="0"/>
              <a:buChar char="•"/>
            </a:pPr>
            <a:r>
              <a:rPr lang="nl-NL" sz="1500" dirty="0" smtClean="0"/>
              <a:t>Verbeterde kennis van uitspraak</a:t>
            </a:r>
            <a:endParaRPr lang="nl-NL" sz="1500" dirty="0"/>
          </a:p>
          <a:p>
            <a:pPr marL="257175" indent="-257175">
              <a:spcBef>
                <a:spcPts val="750"/>
              </a:spcBef>
              <a:buFont typeface="Arial" panose="020B0604020202020204" pitchFamily="34" charset="0"/>
              <a:buChar char="•"/>
            </a:pPr>
            <a:r>
              <a:rPr lang="nl-NL" sz="1500" dirty="0" smtClean="0"/>
              <a:t>“Ik bekijk het Engels nu heel anders.”</a:t>
            </a:r>
            <a:endParaRPr lang="nl-NL" sz="1500" dirty="0"/>
          </a:p>
          <a:p>
            <a:pPr marL="257175" indent="-257175">
              <a:spcBef>
                <a:spcPts val="750"/>
              </a:spcBef>
              <a:buFont typeface="Arial" panose="020B0604020202020204" pitchFamily="34" charset="0"/>
              <a:buChar char="•"/>
            </a:pPr>
            <a:r>
              <a:rPr lang="nl-NL" sz="1500" dirty="0" smtClean="0"/>
              <a:t>Nadruk lag op verschillen in vaardigheden</a:t>
            </a:r>
            <a:endParaRPr lang="nl-NL" sz="1500" dirty="0"/>
          </a:p>
          <a:p>
            <a:pPr marL="257175" indent="-257175">
              <a:spcBef>
                <a:spcPts val="750"/>
              </a:spcBef>
              <a:buFont typeface="Arial" panose="020B0604020202020204" pitchFamily="34" charset="0"/>
              <a:buChar char="•"/>
            </a:pPr>
            <a:r>
              <a:rPr lang="nl-NL" sz="1500" dirty="0" smtClean="0"/>
              <a:t>“Leerlingen hadden veel plezier en </a:t>
            </a:r>
            <a:r>
              <a:rPr lang="nl-NL" sz="1500" dirty="0" err="1" smtClean="0"/>
              <a:t>leke</a:t>
            </a:r>
            <a:r>
              <a:rPr lang="nl-NL" sz="1500" dirty="0" smtClean="0"/>
              <a:t> veel te leren.”</a:t>
            </a:r>
            <a:endParaRPr lang="nl-NL" sz="1500" dirty="0"/>
          </a:p>
        </p:txBody>
      </p:sp>
      <p:sp>
        <p:nvSpPr>
          <p:cNvPr id="7" name="Tekstvak 6"/>
          <p:cNvSpPr txBox="1"/>
          <p:nvPr/>
        </p:nvSpPr>
        <p:spPr>
          <a:xfrm>
            <a:off x="6229659" y="3716565"/>
            <a:ext cx="805029" cy="369332"/>
          </a:xfrm>
          <a:prstGeom prst="rect">
            <a:avLst/>
          </a:prstGeom>
          <a:noFill/>
        </p:spPr>
        <p:txBody>
          <a:bodyPr wrap="none" rtlCol="0">
            <a:spAutoFit/>
          </a:bodyPr>
          <a:lstStyle/>
          <a:p>
            <a:r>
              <a:rPr lang="nl-NL" b="1" dirty="0" err="1"/>
              <a:t>Pupils</a:t>
            </a:r>
            <a:endParaRPr lang="nl-NL" b="1" dirty="0"/>
          </a:p>
        </p:txBody>
      </p:sp>
      <p:sp>
        <p:nvSpPr>
          <p:cNvPr id="8" name="Tekstvak 7"/>
          <p:cNvSpPr txBox="1"/>
          <p:nvPr/>
        </p:nvSpPr>
        <p:spPr>
          <a:xfrm>
            <a:off x="4950085" y="4318067"/>
            <a:ext cx="3722612" cy="1938992"/>
          </a:xfrm>
          <a:prstGeom prst="rect">
            <a:avLst/>
          </a:prstGeom>
          <a:noFill/>
        </p:spPr>
        <p:txBody>
          <a:bodyPr wrap="square" rtlCol="0">
            <a:spAutoFit/>
          </a:bodyPr>
          <a:lstStyle/>
          <a:p>
            <a:pPr marL="257175" indent="-257175">
              <a:buFont typeface="Arial" panose="020B0604020202020204" pitchFamily="34" charset="0"/>
              <a:buChar char="•"/>
            </a:pPr>
            <a:r>
              <a:rPr lang="nl-NL" sz="1500" dirty="0" smtClean="0"/>
              <a:t>“Ik wist niet dat er zoveel soorten Engels waren!”</a:t>
            </a:r>
            <a:endParaRPr lang="nl-NL" sz="1500" dirty="0"/>
          </a:p>
          <a:p>
            <a:pPr marL="257175" indent="-257175">
              <a:buFont typeface="Arial" panose="020B0604020202020204" pitchFamily="34" charset="0"/>
              <a:buChar char="•"/>
            </a:pPr>
            <a:r>
              <a:rPr lang="nl-NL" sz="1500" dirty="0" smtClean="0"/>
              <a:t>Voelden zich zekerder over hun uitspraak (88% </a:t>
            </a:r>
            <a:r>
              <a:rPr lang="nl-NL" sz="1500" dirty="0" err="1" smtClean="0"/>
              <a:t>vs</a:t>
            </a:r>
            <a:r>
              <a:rPr lang="nl-NL" sz="1500" dirty="0" smtClean="0"/>
              <a:t> 45% controle)</a:t>
            </a:r>
            <a:endParaRPr lang="nl-NL" sz="1500" dirty="0"/>
          </a:p>
          <a:p>
            <a:pPr marL="257175" indent="-257175">
              <a:buFont typeface="Arial" panose="020B0604020202020204" pitchFamily="34" charset="0"/>
              <a:buChar char="•"/>
            </a:pPr>
            <a:r>
              <a:rPr lang="nl-NL" sz="1500" dirty="0" smtClean="0"/>
              <a:t>Gemiddelde cijfers voor de mondelinge toets waren hoger dan die van controlegroepen.</a:t>
            </a:r>
            <a:endParaRPr lang="nl-NL" sz="1500" dirty="0"/>
          </a:p>
          <a:p>
            <a:pPr marL="257175" indent="-257175">
              <a:buFont typeface="Arial" panose="020B0604020202020204" pitchFamily="34" charset="0"/>
              <a:buChar char="•"/>
            </a:pPr>
            <a:r>
              <a:rPr lang="nl-NL" sz="1500" dirty="0" smtClean="0"/>
              <a:t>“Fijne afwisseling in de les.”</a:t>
            </a:r>
            <a:endParaRPr lang="nl-NL" sz="1500" dirty="0"/>
          </a:p>
        </p:txBody>
      </p:sp>
    </p:spTree>
    <p:extLst>
      <p:ext uri="{BB962C8B-B14F-4D97-AF65-F5344CB8AC3E}">
        <p14:creationId xmlns:p14="http://schemas.microsoft.com/office/powerpoint/2010/main" val="2680724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Scores T0 – T1 [d]-[t]:</a:t>
            </a:r>
            <a:endParaRPr lang="en-US"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63688" y="2404654"/>
            <a:ext cx="4622950" cy="2973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1935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Het onderzoek nu</a:t>
            </a:r>
            <a:endParaRPr lang="en-US" dirty="0"/>
          </a:p>
        </p:txBody>
      </p:sp>
      <p:sp>
        <p:nvSpPr>
          <p:cNvPr id="3" name="Content Placeholder 2"/>
          <p:cNvSpPr>
            <a:spLocks noGrp="1"/>
          </p:cNvSpPr>
          <p:nvPr>
            <p:ph idx="1"/>
          </p:nvPr>
        </p:nvSpPr>
        <p:spPr/>
        <p:txBody>
          <a:bodyPr>
            <a:normAutofit/>
          </a:bodyPr>
          <a:lstStyle/>
          <a:p>
            <a:r>
              <a:rPr lang="en-US" dirty="0" smtClean="0"/>
              <a:t>Experiment-</a:t>
            </a:r>
            <a:r>
              <a:rPr lang="en-US" dirty="0" err="1" smtClean="0"/>
              <a:t>fase</a:t>
            </a:r>
            <a:r>
              <a:rPr lang="en-US" dirty="0" smtClean="0"/>
              <a:t> </a:t>
            </a:r>
            <a:r>
              <a:rPr lang="en-US" dirty="0" err="1" smtClean="0"/>
              <a:t>afgerond</a:t>
            </a:r>
            <a:r>
              <a:rPr lang="en-US" dirty="0" smtClean="0"/>
              <a:t>, </a:t>
            </a:r>
            <a:r>
              <a:rPr lang="en-US" dirty="0" err="1" smtClean="0"/>
              <a:t>resultaten</a:t>
            </a:r>
            <a:r>
              <a:rPr lang="en-US" dirty="0" smtClean="0"/>
              <a:t> </a:t>
            </a:r>
            <a:r>
              <a:rPr lang="en-US" dirty="0" err="1" smtClean="0"/>
              <a:t>volgen</a:t>
            </a:r>
            <a:r>
              <a:rPr lang="en-US" dirty="0" smtClean="0"/>
              <a:t> </a:t>
            </a:r>
            <a:r>
              <a:rPr lang="en-US" dirty="0" err="1" smtClean="0"/>
              <a:t>snel</a:t>
            </a:r>
            <a:r>
              <a:rPr lang="en-US" dirty="0"/>
              <a:t>.</a:t>
            </a:r>
            <a:endParaRPr lang="nl-NL" dirty="0"/>
          </a:p>
          <a:p>
            <a:r>
              <a:rPr lang="nl-NL" dirty="0"/>
              <a:t>M</a:t>
            </a:r>
            <a:r>
              <a:rPr lang="nl-NL" dirty="0" smtClean="0"/>
              <a:t>etingen:</a:t>
            </a:r>
            <a:endParaRPr lang="nl-NL" dirty="0"/>
          </a:p>
          <a:p>
            <a:pPr lvl="1"/>
            <a:r>
              <a:rPr lang="nl-NL" dirty="0" smtClean="0"/>
              <a:t>Uitspraak in toetsen (door individuele docenten)</a:t>
            </a:r>
            <a:endParaRPr lang="nl-NL" dirty="0"/>
          </a:p>
          <a:p>
            <a:pPr lvl="1"/>
            <a:r>
              <a:rPr lang="nl-NL" dirty="0" smtClean="0"/>
              <a:t>Uitspraak (in realisatie </a:t>
            </a:r>
            <a:r>
              <a:rPr lang="nl-NL" dirty="0" err="1" smtClean="0"/>
              <a:t>phonemen</a:t>
            </a:r>
            <a:r>
              <a:rPr lang="nl-NL" dirty="0" smtClean="0"/>
              <a:t> en </a:t>
            </a:r>
            <a:r>
              <a:rPr lang="nl-NL" dirty="0" err="1"/>
              <a:t>nativity-distances</a:t>
            </a:r>
            <a:r>
              <a:rPr lang="nl-NL" dirty="0"/>
              <a:t> (Wieling 2012))</a:t>
            </a:r>
          </a:p>
          <a:p>
            <a:pPr lvl="1"/>
            <a:r>
              <a:rPr lang="nl-NL" dirty="0" smtClean="0"/>
              <a:t>Leesvaardigheid (</a:t>
            </a:r>
            <a:r>
              <a:rPr lang="en-US" dirty="0" smtClean="0"/>
              <a:t>in </a:t>
            </a:r>
            <a:r>
              <a:rPr lang="en-US" dirty="0" err="1" smtClean="0"/>
              <a:t>Diataal-toetsing</a:t>
            </a:r>
            <a:r>
              <a:rPr lang="en-US" dirty="0" smtClean="0"/>
              <a:t>)</a:t>
            </a:r>
            <a:endParaRPr lang="en-US" dirty="0"/>
          </a:p>
          <a:p>
            <a:endParaRPr lang="en-US" dirty="0"/>
          </a:p>
        </p:txBody>
      </p:sp>
    </p:spTree>
    <p:extLst>
      <p:ext uri="{BB962C8B-B14F-4D97-AF65-F5344CB8AC3E}">
        <p14:creationId xmlns:p14="http://schemas.microsoft.com/office/powerpoint/2010/main" val="15904378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Stellingen - </a:t>
            </a:r>
            <a:r>
              <a:rPr lang="nl-NL" i="1" dirty="0" err="1" smtClean="0"/>
              <a:t>encore</a:t>
            </a:r>
            <a:endParaRPr lang="nl-NL" i="1" dirty="0"/>
          </a:p>
        </p:txBody>
      </p:sp>
      <p:sp>
        <p:nvSpPr>
          <p:cNvPr id="3" name="Tijdelijke aanduiding voor inhoud 2"/>
          <p:cNvSpPr>
            <a:spLocks noGrp="1"/>
          </p:cNvSpPr>
          <p:nvPr>
            <p:ph idx="1"/>
          </p:nvPr>
        </p:nvSpPr>
        <p:spPr>
          <a:xfrm>
            <a:off x="457200" y="1772816"/>
            <a:ext cx="8229600" cy="4353347"/>
          </a:xfrm>
        </p:spPr>
        <p:txBody>
          <a:bodyPr>
            <a:normAutofit fontScale="92500" lnSpcReduction="10000"/>
          </a:bodyPr>
          <a:lstStyle/>
          <a:p>
            <a:pPr marL="0" indent="0">
              <a:buNone/>
            </a:pPr>
            <a:r>
              <a:rPr lang="nl-NL" dirty="0"/>
              <a:t>Als ze me </a:t>
            </a:r>
            <a:r>
              <a:rPr lang="nl-NL" dirty="0" smtClean="0"/>
              <a:t>verstaan </a:t>
            </a:r>
            <a:r>
              <a:rPr lang="nl-NL" dirty="0"/>
              <a:t>is het toch goed</a:t>
            </a:r>
            <a:r>
              <a:rPr lang="nl-NL" dirty="0" smtClean="0"/>
              <a:t>?</a:t>
            </a:r>
            <a:endParaRPr lang="nl-NL" dirty="0"/>
          </a:p>
          <a:p>
            <a:pPr marL="0" indent="0">
              <a:buNone/>
            </a:pPr>
            <a:endParaRPr lang="nl-NL" dirty="0"/>
          </a:p>
          <a:p>
            <a:pPr marL="0" indent="0">
              <a:buNone/>
            </a:pPr>
            <a:r>
              <a:rPr lang="nl-NL" dirty="0"/>
              <a:t>Doeltaalinzet leidt tot </a:t>
            </a:r>
            <a:r>
              <a:rPr lang="nl-NL" dirty="0" smtClean="0"/>
              <a:t>taalverwerving</a:t>
            </a:r>
            <a:endParaRPr lang="nl-NL" dirty="0"/>
          </a:p>
          <a:p>
            <a:pPr marL="0" indent="0">
              <a:buNone/>
            </a:pPr>
            <a:endParaRPr lang="nl-NL" dirty="0"/>
          </a:p>
          <a:p>
            <a:pPr marL="0" indent="0">
              <a:buNone/>
            </a:pPr>
            <a:r>
              <a:rPr lang="nl-NL" dirty="0" smtClean="0"/>
              <a:t>Met </a:t>
            </a:r>
            <a:r>
              <a:rPr lang="nl-NL" dirty="0"/>
              <a:t>een </a:t>
            </a:r>
            <a:r>
              <a:rPr lang="nl-NL" dirty="0" smtClean="0"/>
              <a:t>Nederlands accent in het </a:t>
            </a:r>
            <a:r>
              <a:rPr lang="nl-NL" dirty="0"/>
              <a:t>Frans, Duits of Engels </a:t>
            </a:r>
            <a:r>
              <a:rPr lang="nl-NL" dirty="0" smtClean="0"/>
              <a:t>word </a:t>
            </a:r>
            <a:r>
              <a:rPr lang="nl-NL" dirty="0"/>
              <a:t>je </a:t>
            </a:r>
            <a:r>
              <a:rPr lang="nl-NL" dirty="0" smtClean="0"/>
              <a:t>niet serieus genomen</a:t>
            </a:r>
            <a:endParaRPr lang="nl-NL" dirty="0"/>
          </a:p>
          <a:p>
            <a:pPr marL="0" indent="0">
              <a:buNone/>
            </a:pPr>
            <a:r>
              <a:rPr lang="nl-NL" dirty="0"/>
              <a:t> </a:t>
            </a:r>
          </a:p>
          <a:p>
            <a:pPr marL="0" indent="0">
              <a:buNone/>
            </a:pPr>
            <a:r>
              <a:rPr lang="nl-NL" dirty="0"/>
              <a:t>De regel bij verantwoord doeltaalgebruik is: de doeltaal is communicatiemiddel in de </a:t>
            </a:r>
            <a:r>
              <a:rPr lang="nl-NL" dirty="0" smtClean="0"/>
              <a:t>klas</a:t>
            </a:r>
            <a:endParaRPr lang="nl-NL" dirty="0"/>
          </a:p>
          <a:p>
            <a:pPr marL="514350" indent="-514350">
              <a:buFont typeface="+mj-lt"/>
              <a:buAutoNum type="arabicPeriod"/>
            </a:pPr>
            <a:endParaRPr lang="nl-NL" dirty="0" smtClean="0"/>
          </a:p>
        </p:txBody>
      </p:sp>
    </p:spTree>
    <p:extLst>
      <p:ext uri="{BB962C8B-B14F-4D97-AF65-F5344CB8AC3E}">
        <p14:creationId xmlns:p14="http://schemas.microsoft.com/office/powerpoint/2010/main" val="2215413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strips(down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strips(downLeft)">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strips(downLeft)">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i="1" smtClean="0"/>
              <a:t>Tot slot</a:t>
            </a:r>
            <a:endParaRPr lang="nl-NL" i="1" dirty="0"/>
          </a:p>
        </p:txBody>
      </p:sp>
      <p:sp>
        <p:nvSpPr>
          <p:cNvPr id="3" name="Tijdelijke aanduiding voor inhoud 2"/>
          <p:cNvSpPr>
            <a:spLocks noGrp="1"/>
          </p:cNvSpPr>
          <p:nvPr>
            <p:ph idx="1"/>
          </p:nvPr>
        </p:nvSpPr>
        <p:spPr>
          <a:xfrm>
            <a:off x="457199" y="1772816"/>
            <a:ext cx="8541945" cy="4353347"/>
          </a:xfrm>
        </p:spPr>
        <p:txBody>
          <a:bodyPr>
            <a:normAutofit/>
          </a:bodyPr>
          <a:lstStyle/>
          <a:p>
            <a:pPr marL="0" indent="0">
              <a:buNone/>
            </a:pPr>
            <a:r>
              <a:rPr lang="nl-NL" dirty="0" smtClean="0"/>
              <a:t>Vragen</a:t>
            </a:r>
          </a:p>
          <a:p>
            <a:pPr marL="0" indent="0">
              <a:buNone/>
            </a:pPr>
            <a:r>
              <a:rPr lang="nl-NL" dirty="0" smtClean="0"/>
              <a:t>		Gesprek</a:t>
            </a:r>
          </a:p>
          <a:p>
            <a:pPr marL="0" indent="0">
              <a:buNone/>
            </a:pPr>
            <a:r>
              <a:rPr lang="nl-NL" dirty="0" smtClean="0"/>
              <a:t>				Ideeën</a:t>
            </a:r>
          </a:p>
          <a:p>
            <a:pPr marL="0" indent="0">
              <a:buNone/>
            </a:pPr>
            <a:r>
              <a:rPr lang="nl-NL" dirty="0" smtClean="0"/>
              <a:t>						Feedback</a:t>
            </a:r>
          </a:p>
          <a:p>
            <a:pPr marL="0" indent="0">
              <a:buNone/>
            </a:pPr>
            <a:r>
              <a:rPr lang="nl-NL" dirty="0" smtClean="0"/>
              <a:t>									Leuks</a:t>
            </a:r>
          </a:p>
          <a:p>
            <a:pPr marL="0" indent="0">
              <a:buNone/>
            </a:pPr>
            <a:r>
              <a:rPr lang="nl-NL" dirty="0" smtClean="0"/>
              <a:t>											</a:t>
            </a:r>
            <a:r>
              <a:rPr lang="nl-NL" dirty="0" err="1" smtClean="0"/>
              <a:t>Kritisch’s</a:t>
            </a:r>
            <a:endParaRPr lang="nl-NL" dirty="0" smtClean="0"/>
          </a:p>
          <a:p>
            <a:pPr marL="0" indent="0">
              <a:buNone/>
            </a:pPr>
            <a:r>
              <a:rPr lang="nl-NL" dirty="0" smtClean="0"/>
              <a:t>													Anderszins </a:t>
            </a:r>
            <a:r>
              <a:rPr lang="nl-NL" dirty="0" smtClean="0">
                <a:sym typeface="Wingdings" panose="05000000000000000000" pitchFamily="2" charset="2"/>
              </a:rPr>
              <a:t> </a:t>
            </a:r>
            <a:endParaRPr lang="nl-NL" dirty="0" smtClean="0"/>
          </a:p>
          <a:p>
            <a:pPr marL="0" indent="0">
              <a:buNone/>
            </a:pPr>
            <a:endParaRPr lang="nl-NL" dirty="0" smtClean="0"/>
          </a:p>
        </p:txBody>
      </p:sp>
    </p:spTree>
    <p:extLst>
      <p:ext uri="{BB962C8B-B14F-4D97-AF65-F5344CB8AC3E}">
        <p14:creationId xmlns:p14="http://schemas.microsoft.com/office/powerpoint/2010/main" val="2181837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1000"/>
                                        <p:tgtEl>
                                          <p:spTgt spid="3">
                                            <p:txEl>
                                              <p:pRg st="0" end="0"/>
                                            </p:txEl>
                                          </p:spTgt>
                                        </p:tgtEl>
                                      </p:cBhvr>
                                    </p:animEffect>
                                  </p:childTnLst>
                                </p:cTn>
                              </p:par>
                            </p:childTnLst>
                          </p:cTn>
                        </p:par>
                        <p:par>
                          <p:cTn id="8" fill="hold">
                            <p:stCondLst>
                              <p:cond delay="1000"/>
                            </p:stCondLst>
                            <p:childTnLst>
                              <p:par>
                                <p:cTn id="9" presetID="18" presetClass="entr" presetSubtype="12"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strips(downLeft)">
                                      <p:cBhvr>
                                        <p:cTn id="11" dur="1000"/>
                                        <p:tgtEl>
                                          <p:spTgt spid="3">
                                            <p:txEl>
                                              <p:pRg st="1" end="1"/>
                                            </p:txEl>
                                          </p:spTgt>
                                        </p:tgtEl>
                                      </p:cBhvr>
                                    </p:animEffect>
                                  </p:childTnLst>
                                </p:cTn>
                              </p:par>
                            </p:childTnLst>
                          </p:cTn>
                        </p:par>
                        <p:par>
                          <p:cTn id="12" fill="hold">
                            <p:stCondLst>
                              <p:cond delay="2000"/>
                            </p:stCondLst>
                            <p:childTnLst>
                              <p:par>
                                <p:cTn id="13" presetID="18" presetClass="entr" presetSubtype="12"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strips(downLeft)">
                                      <p:cBhvr>
                                        <p:cTn id="15" dur="1000"/>
                                        <p:tgtEl>
                                          <p:spTgt spid="3">
                                            <p:txEl>
                                              <p:pRg st="2" end="2"/>
                                            </p:txEl>
                                          </p:spTgt>
                                        </p:tgtEl>
                                      </p:cBhvr>
                                    </p:animEffect>
                                  </p:childTnLst>
                                </p:cTn>
                              </p:par>
                            </p:childTnLst>
                          </p:cTn>
                        </p:par>
                        <p:par>
                          <p:cTn id="16" fill="hold">
                            <p:stCondLst>
                              <p:cond delay="3000"/>
                            </p:stCondLst>
                            <p:childTnLst>
                              <p:par>
                                <p:cTn id="17" presetID="18" presetClass="entr" presetSubtype="12"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strips(downLeft)">
                                      <p:cBhvr>
                                        <p:cTn id="19" dur="1000"/>
                                        <p:tgtEl>
                                          <p:spTgt spid="3">
                                            <p:txEl>
                                              <p:pRg st="3" end="3"/>
                                            </p:txEl>
                                          </p:spTgt>
                                        </p:tgtEl>
                                      </p:cBhvr>
                                    </p:animEffect>
                                  </p:childTnLst>
                                </p:cTn>
                              </p:par>
                            </p:childTnLst>
                          </p:cTn>
                        </p:par>
                        <p:par>
                          <p:cTn id="20" fill="hold">
                            <p:stCondLst>
                              <p:cond delay="4000"/>
                            </p:stCondLst>
                            <p:childTnLst>
                              <p:par>
                                <p:cTn id="21" presetID="18" presetClass="entr" presetSubtype="12"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strips(downLeft)">
                                      <p:cBhvr>
                                        <p:cTn id="23" dur="1000"/>
                                        <p:tgtEl>
                                          <p:spTgt spid="3">
                                            <p:txEl>
                                              <p:pRg st="4" end="4"/>
                                            </p:txEl>
                                          </p:spTgt>
                                        </p:tgtEl>
                                      </p:cBhvr>
                                    </p:animEffect>
                                  </p:childTnLst>
                                </p:cTn>
                              </p:par>
                            </p:childTnLst>
                          </p:cTn>
                        </p:par>
                        <p:par>
                          <p:cTn id="24" fill="hold">
                            <p:stCondLst>
                              <p:cond delay="5000"/>
                            </p:stCondLst>
                            <p:childTnLst>
                              <p:par>
                                <p:cTn id="25" presetID="18" presetClass="entr" presetSubtype="12"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strips(downLeft)">
                                      <p:cBhvr>
                                        <p:cTn id="27" dur="1000"/>
                                        <p:tgtEl>
                                          <p:spTgt spid="3">
                                            <p:txEl>
                                              <p:pRg st="5" end="5"/>
                                            </p:txEl>
                                          </p:spTgt>
                                        </p:tgtEl>
                                      </p:cBhvr>
                                    </p:animEffect>
                                  </p:childTnLst>
                                </p:cTn>
                              </p:par>
                            </p:childTnLst>
                          </p:cTn>
                        </p:par>
                        <p:par>
                          <p:cTn id="28" fill="hold">
                            <p:stCondLst>
                              <p:cond delay="6000"/>
                            </p:stCondLst>
                            <p:childTnLst>
                              <p:par>
                                <p:cTn id="29" presetID="18" presetClass="entr" presetSubtype="12"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strips(downLeft)">
                                      <p:cBhvr>
                                        <p:cTn id="31"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Enige literatuursuggesties / referenties</a:t>
            </a:r>
            <a:endParaRPr lang="nl-NL" i="1" dirty="0"/>
          </a:p>
        </p:txBody>
      </p:sp>
      <p:sp>
        <p:nvSpPr>
          <p:cNvPr id="3" name="Tijdelijke aanduiding voor inhoud 2"/>
          <p:cNvSpPr>
            <a:spLocks noGrp="1"/>
          </p:cNvSpPr>
          <p:nvPr>
            <p:ph idx="1"/>
          </p:nvPr>
        </p:nvSpPr>
        <p:spPr>
          <a:xfrm>
            <a:off x="457200" y="1772816"/>
            <a:ext cx="8229600" cy="4353347"/>
          </a:xfrm>
        </p:spPr>
        <p:txBody>
          <a:bodyPr>
            <a:normAutofit fontScale="77500" lnSpcReduction="20000"/>
          </a:bodyPr>
          <a:lstStyle/>
          <a:p>
            <a:pPr lvl="0"/>
            <a:r>
              <a:rPr lang="nl-NL" i="1" dirty="0"/>
              <a:t>Motivatiestrategieën en taalangst</a:t>
            </a:r>
            <a:r>
              <a:rPr lang="nl-NL" dirty="0"/>
              <a:t> (o.a. </a:t>
            </a:r>
            <a:r>
              <a:rPr lang="nl-NL" dirty="0" err="1"/>
              <a:t>Horwitz</a:t>
            </a:r>
            <a:r>
              <a:rPr lang="nl-NL" dirty="0"/>
              <a:t> (1986); </a:t>
            </a:r>
            <a:r>
              <a:rPr lang="nl-NL" dirty="0" err="1"/>
              <a:t>Bateman</a:t>
            </a:r>
            <a:r>
              <a:rPr lang="nl-NL" dirty="0"/>
              <a:t> (2008); </a:t>
            </a:r>
            <a:r>
              <a:rPr lang="nl-NL" dirty="0" err="1"/>
              <a:t>Gofmann</a:t>
            </a:r>
            <a:r>
              <a:rPr lang="nl-NL" dirty="0"/>
              <a:t> (1976); </a:t>
            </a:r>
            <a:r>
              <a:rPr lang="nl-NL" dirty="0" err="1"/>
              <a:t>Snow</a:t>
            </a:r>
            <a:r>
              <a:rPr lang="nl-NL" dirty="0"/>
              <a:t> e.a. (1986); </a:t>
            </a:r>
            <a:r>
              <a:rPr lang="nl-NL" dirty="0" err="1"/>
              <a:t>Seale</a:t>
            </a:r>
            <a:r>
              <a:rPr lang="nl-NL" dirty="0"/>
              <a:t> e.a. (2007); </a:t>
            </a:r>
            <a:r>
              <a:rPr lang="nl-NL" dirty="0" err="1"/>
              <a:t>Dörnyei</a:t>
            </a:r>
            <a:r>
              <a:rPr lang="nl-NL" dirty="0"/>
              <a:t> (1998, 2013); Sparks e.a. (2007))</a:t>
            </a:r>
          </a:p>
          <a:p>
            <a:pPr lvl="0"/>
            <a:r>
              <a:rPr lang="nl-NL" i="1" dirty="0"/>
              <a:t>De rol van de moedertaal in de MVT-les</a:t>
            </a:r>
            <a:r>
              <a:rPr lang="nl-NL" dirty="0"/>
              <a:t> (o.a. Cook (2001); </a:t>
            </a:r>
            <a:r>
              <a:rPr lang="nl-NL" dirty="0" err="1"/>
              <a:t>Macaro</a:t>
            </a:r>
            <a:r>
              <a:rPr lang="nl-NL" dirty="0"/>
              <a:t> (2001); </a:t>
            </a:r>
            <a:r>
              <a:rPr lang="nl-NL" dirty="0" err="1"/>
              <a:t>Turnbull</a:t>
            </a:r>
            <a:r>
              <a:rPr lang="nl-NL" dirty="0"/>
              <a:t> (2001); </a:t>
            </a:r>
            <a:r>
              <a:rPr lang="nl-NL" dirty="0" err="1"/>
              <a:t>Turnbull</a:t>
            </a:r>
            <a:r>
              <a:rPr lang="nl-NL" dirty="0"/>
              <a:t> &amp; </a:t>
            </a:r>
            <a:r>
              <a:rPr lang="nl-NL" dirty="0" err="1"/>
              <a:t>Arnett</a:t>
            </a:r>
            <a:r>
              <a:rPr lang="nl-NL" dirty="0"/>
              <a:t> (2002); </a:t>
            </a:r>
            <a:r>
              <a:rPr lang="nl-NL" dirty="0" err="1"/>
              <a:t>Grasso</a:t>
            </a:r>
            <a:r>
              <a:rPr lang="nl-NL" dirty="0"/>
              <a:t> (2012))</a:t>
            </a:r>
          </a:p>
          <a:p>
            <a:pPr lvl="0"/>
            <a:r>
              <a:rPr lang="nl-NL" i="1" dirty="0"/>
              <a:t>Interactie, activeren, corrigeren en feedback</a:t>
            </a:r>
            <a:r>
              <a:rPr lang="nl-NL" dirty="0"/>
              <a:t> (</a:t>
            </a:r>
            <a:r>
              <a:rPr lang="nl-NL" dirty="0" err="1"/>
              <a:t>McNeil</a:t>
            </a:r>
            <a:r>
              <a:rPr lang="nl-NL" dirty="0"/>
              <a:t> (2012); Van der Pol (2012); Clark e.a. (1992); Dalton-Puffer (2006); Ellis (2005); Schmidt (1983); White (1984); </a:t>
            </a:r>
            <a:r>
              <a:rPr lang="nl-NL" dirty="0" err="1"/>
              <a:t>Farahian</a:t>
            </a:r>
            <a:r>
              <a:rPr lang="nl-NL" dirty="0"/>
              <a:t> e.a. (2012); </a:t>
            </a:r>
            <a:r>
              <a:rPr lang="nl-NL" dirty="0" err="1"/>
              <a:t>Keck</a:t>
            </a:r>
            <a:r>
              <a:rPr lang="nl-NL" dirty="0"/>
              <a:t> (2006); </a:t>
            </a:r>
            <a:r>
              <a:rPr lang="nl-NL" dirty="0" err="1"/>
              <a:t>Spada</a:t>
            </a:r>
            <a:r>
              <a:rPr lang="nl-NL" dirty="0"/>
              <a:t> (1997); </a:t>
            </a:r>
            <a:r>
              <a:rPr lang="nl-NL" dirty="0" err="1"/>
              <a:t>VanPatten</a:t>
            </a:r>
            <a:r>
              <a:rPr lang="nl-NL" dirty="0"/>
              <a:t> (1996); </a:t>
            </a:r>
            <a:r>
              <a:rPr lang="nl-NL" dirty="0" err="1"/>
              <a:t>Gass</a:t>
            </a:r>
            <a:r>
              <a:rPr lang="nl-NL" dirty="0"/>
              <a:t> e.a. (1989); </a:t>
            </a:r>
            <a:r>
              <a:rPr lang="nl-NL" dirty="0" err="1"/>
              <a:t>Lightbown</a:t>
            </a:r>
            <a:r>
              <a:rPr lang="nl-NL" dirty="0"/>
              <a:t> e.a. (2013))</a:t>
            </a:r>
          </a:p>
          <a:p>
            <a:pPr lvl="0"/>
            <a:r>
              <a:rPr lang="en-US" i="1" dirty="0"/>
              <a:t>Language awareness</a:t>
            </a:r>
            <a:r>
              <a:rPr lang="en-US" dirty="0"/>
              <a:t> (Park (2011); Schmidt (1990); Andrews (2001); </a:t>
            </a:r>
            <a:r>
              <a:rPr lang="en-US" dirty="0" err="1"/>
              <a:t>Thornburry</a:t>
            </a:r>
            <a:r>
              <a:rPr lang="en-US" dirty="0"/>
              <a:t> (1996); Wright (1993))</a:t>
            </a:r>
            <a:endParaRPr lang="nl-NL" dirty="0"/>
          </a:p>
          <a:p>
            <a:pPr marL="514350" indent="-514350">
              <a:buFont typeface="+mj-lt"/>
              <a:buAutoNum type="arabicPeriod"/>
            </a:pPr>
            <a:endParaRPr lang="nl-NL" dirty="0" smtClean="0"/>
          </a:p>
        </p:txBody>
      </p:sp>
    </p:spTree>
    <p:extLst>
      <p:ext uri="{BB962C8B-B14F-4D97-AF65-F5344CB8AC3E}">
        <p14:creationId xmlns:p14="http://schemas.microsoft.com/office/powerpoint/2010/main" val="35860034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dirty="0"/>
              <a:t>Enige literatuursuggesties / referenties</a:t>
            </a:r>
            <a:endParaRPr lang="en-US" dirty="0"/>
          </a:p>
        </p:txBody>
      </p:sp>
      <p:sp>
        <p:nvSpPr>
          <p:cNvPr id="3" name="Content Placeholder 2"/>
          <p:cNvSpPr>
            <a:spLocks noGrp="1"/>
          </p:cNvSpPr>
          <p:nvPr>
            <p:ph idx="1"/>
          </p:nvPr>
        </p:nvSpPr>
        <p:spPr/>
        <p:txBody>
          <a:bodyPr>
            <a:noAutofit/>
          </a:bodyPr>
          <a:lstStyle/>
          <a:p>
            <a:pPr lvl="0"/>
            <a:r>
              <a:rPr lang="en-US" sz="1400" dirty="0" smtClean="0"/>
              <a:t>Cook</a:t>
            </a:r>
            <a:r>
              <a:rPr lang="en-US" sz="1400" dirty="0"/>
              <a:t>, V. </a:t>
            </a:r>
            <a:r>
              <a:rPr lang="nl-NL" sz="1400" dirty="0"/>
              <a:t>(</a:t>
            </a:r>
            <a:r>
              <a:rPr lang="en-US" sz="1400" dirty="0"/>
              <a:t>2002</a:t>
            </a:r>
            <a:r>
              <a:rPr lang="nl-NL" sz="1400" dirty="0"/>
              <a:t>)</a:t>
            </a:r>
            <a:r>
              <a:rPr lang="en-US" sz="1400" dirty="0"/>
              <a:t>. </a:t>
            </a:r>
            <a:r>
              <a:rPr lang="en-US" sz="1400" i="1" dirty="0"/>
              <a:t>Portraits of the L2 user</a:t>
            </a:r>
            <a:r>
              <a:rPr lang="en-US" sz="1400" dirty="0"/>
              <a:t>. </a:t>
            </a:r>
            <a:r>
              <a:rPr lang="en-US" sz="1400" dirty="0" err="1"/>
              <a:t>Clevendon</a:t>
            </a:r>
            <a:r>
              <a:rPr lang="en-US" sz="1400" dirty="0"/>
              <a:t>: Multilingual Matters.</a:t>
            </a:r>
          </a:p>
          <a:p>
            <a:pPr lvl="0"/>
            <a:r>
              <a:rPr lang="en-US" sz="1400" dirty="0"/>
              <a:t>Cruttenden, A. (2014). </a:t>
            </a:r>
            <a:r>
              <a:rPr lang="en-US" sz="1400" i="1" dirty="0" err="1"/>
              <a:t>Gimson's</a:t>
            </a:r>
            <a:r>
              <a:rPr lang="en-US" sz="1400" i="1" dirty="0"/>
              <a:t> pronunciation of English</a:t>
            </a:r>
            <a:r>
              <a:rPr lang="en-US" sz="1400" dirty="0"/>
              <a:t>. Routledge.</a:t>
            </a:r>
          </a:p>
          <a:p>
            <a:pPr lvl="0"/>
            <a:r>
              <a:rPr lang="en-US" sz="1400" dirty="0"/>
              <a:t>Crystal, D. </a:t>
            </a:r>
            <a:r>
              <a:rPr lang="nl-NL" sz="1400" dirty="0"/>
              <a:t>(</a:t>
            </a:r>
            <a:r>
              <a:rPr lang="en-US" sz="1400" dirty="0"/>
              <a:t>2003</a:t>
            </a:r>
            <a:r>
              <a:rPr lang="nl-NL" sz="1400" dirty="0"/>
              <a:t>)</a:t>
            </a:r>
            <a:r>
              <a:rPr lang="en-US" sz="1400" dirty="0"/>
              <a:t>. </a:t>
            </a:r>
            <a:r>
              <a:rPr lang="en-US" sz="1400" i="1" dirty="0"/>
              <a:t>English as a global language.</a:t>
            </a:r>
            <a:r>
              <a:rPr lang="en-US" sz="1400" dirty="0"/>
              <a:t> 2</a:t>
            </a:r>
            <a:r>
              <a:rPr lang="en-US" sz="1400" baseline="30000" dirty="0"/>
              <a:t>nd</a:t>
            </a:r>
            <a:r>
              <a:rPr lang="en-US" sz="1400" dirty="0"/>
              <a:t> edition. Cambridge University Press</a:t>
            </a:r>
            <a:r>
              <a:rPr lang="en-US" sz="1400" dirty="0" smtClean="0"/>
              <a:t>.</a:t>
            </a:r>
          </a:p>
          <a:p>
            <a:pPr lvl="0"/>
            <a:r>
              <a:rPr lang="en-US" sz="1400" dirty="0"/>
              <a:t>Hoorn, M., Smakman, D., &amp; Foster, T. (2014). Pronunciation grading practices by teachers of English. </a:t>
            </a:r>
            <a:r>
              <a:rPr lang="en-US" sz="1400" i="1" dirty="0"/>
              <a:t>Pronunciation Matters. Accents of English in the Netherlands and elsewhere</a:t>
            </a:r>
            <a:r>
              <a:rPr lang="en-US" sz="1400" dirty="0"/>
              <a:t>, 95-108.</a:t>
            </a:r>
            <a:endParaRPr lang="en-US" sz="1400" dirty="0" smtClean="0"/>
          </a:p>
          <a:p>
            <a:pPr lvl="0"/>
            <a:r>
              <a:rPr lang="en-US" sz="1400" dirty="0" smtClean="0"/>
              <a:t>Jenkins, J. (2000). </a:t>
            </a:r>
            <a:r>
              <a:rPr lang="en-US" sz="1400" i="1" dirty="0" smtClean="0"/>
              <a:t>The phonology of English as an international language</a:t>
            </a:r>
            <a:r>
              <a:rPr lang="en-US" sz="1400" dirty="0" smtClean="0"/>
              <a:t>. Oxford University Press.</a:t>
            </a:r>
            <a:endParaRPr lang="en-US" sz="1400" dirty="0"/>
          </a:p>
          <a:p>
            <a:pPr lvl="0"/>
            <a:r>
              <a:rPr lang="en-US" sz="1400" dirty="0"/>
              <a:t>Jenkins, J. </a:t>
            </a:r>
            <a:r>
              <a:rPr lang="nl-NL" sz="1400" dirty="0"/>
              <a:t>(</a:t>
            </a:r>
            <a:r>
              <a:rPr lang="en-US" sz="1400" dirty="0" smtClean="0"/>
              <a:t>2011</a:t>
            </a:r>
            <a:r>
              <a:rPr lang="nl-NL" sz="1400" dirty="0" smtClean="0"/>
              <a:t>).</a:t>
            </a:r>
            <a:r>
              <a:rPr lang="en-US" sz="1400" dirty="0" smtClean="0"/>
              <a:t> </a:t>
            </a:r>
            <a:r>
              <a:rPr lang="en-US" sz="1400" dirty="0"/>
              <a:t>Accommodating (to) ELF in the international university. </a:t>
            </a:r>
            <a:r>
              <a:rPr lang="en-US" sz="1400" i="1" dirty="0"/>
              <a:t>Journal of Pragmatics</a:t>
            </a:r>
            <a:r>
              <a:rPr lang="en-US" sz="1400" dirty="0"/>
              <a:t> 43: 926-936.</a:t>
            </a:r>
          </a:p>
          <a:p>
            <a:r>
              <a:rPr lang="nl-NL" sz="1400" dirty="0"/>
              <a:t>Kang, S. (2015). The </a:t>
            </a:r>
            <a:r>
              <a:rPr lang="nl-NL" sz="1400" dirty="0" err="1"/>
              <a:t>intelligibility-based</a:t>
            </a:r>
            <a:r>
              <a:rPr lang="nl-NL" sz="1400" dirty="0"/>
              <a:t> approach </a:t>
            </a:r>
            <a:r>
              <a:rPr lang="nl-NL" sz="1400" dirty="0" err="1"/>
              <a:t>to</a:t>
            </a:r>
            <a:r>
              <a:rPr lang="nl-NL" sz="1400" dirty="0"/>
              <a:t> </a:t>
            </a:r>
            <a:r>
              <a:rPr lang="nl-NL" sz="1400" dirty="0" err="1"/>
              <a:t>the</a:t>
            </a:r>
            <a:r>
              <a:rPr lang="nl-NL" sz="1400" dirty="0"/>
              <a:t> </a:t>
            </a:r>
            <a:r>
              <a:rPr lang="nl-NL" sz="1400" dirty="0" err="1"/>
              <a:t>pronunciation</a:t>
            </a:r>
            <a:r>
              <a:rPr lang="nl-NL" sz="1400" dirty="0"/>
              <a:t> teaching of English: </a:t>
            </a:r>
            <a:r>
              <a:rPr lang="nl-NL" sz="1400" dirty="0" err="1"/>
              <a:t>Experimental</a:t>
            </a:r>
            <a:r>
              <a:rPr lang="nl-NL" sz="1400" dirty="0"/>
              <a:t> </a:t>
            </a:r>
            <a:r>
              <a:rPr lang="nl-NL" sz="1400" dirty="0" err="1"/>
              <a:t>evidence</a:t>
            </a:r>
            <a:r>
              <a:rPr lang="nl-NL" sz="1400" dirty="0"/>
              <a:t> of/l/</a:t>
            </a:r>
            <a:r>
              <a:rPr lang="nl-NL" sz="1400" dirty="0" err="1"/>
              <a:t>and</a:t>
            </a:r>
            <a:r>
              <a:rPr lang="nl-NL" sz="1400" dirty="0"/>
              <a:t>/r/</a:t>
            </a:r>
            <a:r>
              <a:rPr lang="nl-NL" sz="1400" dirty="0" err="1"/>
              <a:t>distinction</a:t>
            </a:r>
            <a:r>
              <a:rPr lang="nl-NL" sz="1400" dirty="0"/>
              <a:t>. </a:t>
            </a:r>
            <a:r>
              <a:rPr lang="ko-KR" altLang="nl-NL" sz="1400" dirty="0"/>
              <a:t>영어학연구</a:t>
            </a:r>
            <a:r>
              <a:rPr lang="nl-NL" altLang="ko-KR" sz="1400" dirty="0"/>
              <a:t>, 21, 61-81.</a:t>
            </a:r>
          </a:p>
          <a:p>
            <a:pPr lvl="0"/>
            <a:r>
              <a:rPr lang="en-US" sz="1400" dirty="0" err="1" smtClean="0"/>
              <a:t>MacKenzie</a:t>
            </a:r>
            <a:r>
              <a:rPr lang="en-US" sz="1400" dirty="0"/>
              <a:t>, I. </a:t>
            </a:r>
            <a:r>
              <a:rPr lang="nl-NL" sz="1400" dirty="0"/>
              <a:t>(</a:t>
            </a:r>
            <a:r>
              <a:rPr lang="en-US" sz="1400" dirty="0"/>
              <a:t>2014</a:t>
            </a:r>
            <a:r>
              <a:rPr lang="nl-NL" sz="1400" dirty="0"/>
              <a:t>)</a:t>
            </a:r>
            <a:r>
              <a:rPr lang="en-US" sz="1400" dirty="0"/>
              <a:t>. </a:t>
            </a:r>
            <a:r>
              <a:rPr lang="en-US" sz="1400" i="1" dirty="0"/>
              <a:t>English as a Lingua Franca: Theorizing and teaching English</a:t>
            </a:r>
            <a:r>
              <a:rPr lang="en-US" sz="1400" dirty="0"/>
              <a:t>. London: Routledge.</a:t>
            </a:r>
          </a:p>
          <a:p>
            <a:pPr lvl="0"/>
            <a:r>
              <a:rPr lang="en-US" sz="1400" dirty="0"/>
              <a:t>Osimk, R. </a:t>
            </a:r>
            <a:r>
              <a:rPr lang="nl-NL" sz="1400" dirty="0"/>
              <a:t>(</a:t>
            </a:r>
            <a:r>
              <a:rPr lang="en-US" sz="1400" dirty="0"/>
              <a:t>2010</a:t>
            </a:r>
            <a:r>
              <a:rPr lang="nl-NL" sz="1400" dirty="0"/>
              <a:t>)</a:t>
            </a:r>
            <a:r>
              <a:rPr lang="en-US" sz="1400" dirty="0"/>
              <a:t>. Testing the intelligibility of ELF sounds. </a:t>
            </a:r>
            <a:r>
              <a:rPr lang="en-US" sz="1400" i="1" dirty="0"/>
              <a:t>Speak Out!</a:t>
            </a:r>
            <a:r>
              <a:rPr lang="en-US" sz="1400" dirty="0"/>
              <a:t> 42: 14-18.</a:t>
            </a:r>
          </a:p>
          <a:p>
            <a:pPr lvl="0"/>
            <a:r>
              <a:rPr lang="en-US" sz="1400" dirty="0"/>
              <a:t>Van den Doel, R. (2006). </a:t>
            </a:r>
            <a:r>
              <a:rPr lang="en-US" sz="1400" i="1" dirty="0"/>
              <a:t>How friendly are the natives? An evaluation of native-speaker judgements of foreign-accented British and American English</a:t>
            </a:r>
            <a:r>
              <a:rPr lang="en-US" sz="1400" dirty="0"/>
              <a:t> (Doctoral dissertation, Netherlands Graduate School of Linguistics).</a:t>
            </a:r>
          </a:p>
          <a:p>
            <a:pPr lvl="0"/>
            <a:r>
              <a:rPr lang="nl-NL" sz="1400" dirty="0"/>
              <a:t>Walker, R. (2010). </a:t>
            </a:r>
            <a:r>
              <a:rPr lang="nl-NL" sz="1400" i="1" dirty="0"/>
              <a:t>Teaching </a:t>
            </a:r>
            <a:r>
              <a:rPr lang="nl-NL" sz="1400" i="1" dirty="0" err="1"/>
              <a:t>the</a:t>
            </a:r>
            <a:r>
              <a:rPr lang="nl-NL" sz="1400" i="1" dirty="0"/>
              <a:t> </a:t>
            </a:r>
            <a:r>
              <a:rPr lang="nl-NL" sz="1400" i="1" dirty="0" err="1"/>
              <a:t>pronunciation</a:t>
            </a:r>
            <a:r>
              <a:rPr lang="nl-NL" sz="1400" i="1" dirty="0"/>
              <a:t> of English as a Lingua Franca</a:t>
            </a:r>
            <a:r>
              <a:rPr lang="nl-NL" sz="1400" dirty="0"/>
              <a:t>. </a:t>
            </a:r>
            <a:r>
              <a:rPr lang="nl-NL" sz="1400" dirty="0" err="1"/>
              <a:t>Routledge</a:t>
            </a:r>
            <a:r>
              <a:rPr lang="nl-NL" sz="1400" dirty="0"/>
              <a:t>.</a:t>
            </a:r>
            <a:endParaRPr lang="en-US" sz="1400" dirty="0"/>
          </a:p>
          <a:p>
            <a:endParaRPr lang="en-US" sz="1400" dirty="0"/>
          </a:p>
        </p:txBody>
      </p:sp>
    </p:spTree>
    <p:extLst>
      <p:ext uri="{BB962C8B-B14F-4D97-AF65-F5344CB8AC3E}">
        <p14:creationId xmlns:p14="http://schemas.microsoft.com/office/powerpoint/2010/main" val="31490189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Een lesfragment…:</a:t>
            </a:r>
            <a:endParaRPr lang="nl-NL" dirty="0"/>
          </a:p>
        </p:txBody>
      </p:sp>
      <p:sp>
        <p:nvSpPr>
          <p:cNvPr id="3" name="Tijdelijke aanduiding voor inhoud 2"/>
          <p:cNvSpPr>
            <a:spLocks noGrp="1"/>
          </p:cNvSpPr>
          <p:nvPr>
            <p:ph idx="1"/>
          </p:nvPr>
        </p:nvSpPr>
        <p:spPr/>
        <p:txBody>
          <a:bodyPr/>
          <a:lstStyle/>
          <a:p>
            <a:endParaRPr lang="nl-NL"/>
          </a:p>
        </p:txBody>
      </p:sp>
    </p:spTree>
    <p:extLst>
      <p:ext uri="{BB962C8B-B14F-4D97-AF65-F5344CB8AC3E}">
        <p14:creationId xmlns:p14="http://schemas.microsoft.com/office/powerpoint/2010/main" val="17217090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Wat hebben we gezien?</a:t>
            </a:r>
            <a:endParaRPr lang="nl-NL" dirty="0"/>
          </a:p>
        </p:txBody>
      </p:sp>
      <p:sp>
        <p:nvSpPr>
          <p:cNvPr id="3" name="Tijdelijke aanduiding voor inhoud 2"/>
          <p:cNvSpPr>
            <a:spLocks noGrp="1"/>
          </p:cNvSpPr>
          <p:nvPr>
            <p:ph idx="1"/>
          </p:nvPr>
        </p:nvSpPr>
        <p:spPr/>
        <p:txBody>
          <a:bodyPr/>
          <a:lstStyle/>
          <a:p>
            <a:endParaRPr lang="nl-NL"/>
          </a:p>
        </p:txBody>
      </p:sp>
    </p:spTree>
    <p:extLst>
      <p:ext uri="{BB962C8B-B14F-4D97-AF65-F5344CB8AC3E}">
        <p14:creationId xmlns:p14="http://schemas.microsoft.com/office/powerpoint/2010/main" val="23510054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0089" y="2489332"/>
            <a:ext cx="8229600" cy="1143000"/>
          </a:xfrm>
        </p:spPr>
        <p:txBody>
          <a:bodyPr>
            <a:normAutofit/>
          </a:bodyPr>
          <a:lstStyle/>
          <a:p>
            <a:r>
              <a:rPr lang="nl-NL" sz="5400" b="1" i="1" dirty="0" smtClean="0"/>
              <a:t>Wat is doeltaalgebruik?</a:t>
            </a:r>
            <a:endParaRPr lang="nl-NL" sz="5400" b="1" i="1" dirty="0"/>
          </a:p>
        </p:txBody>
      </p:sp>
    </p:spTree>
    <p:extLst>
      <p:ext uri="{BB962C8B-B14F-4D97-AF65-F5344CB8AC3E}">
        <p14:creationId xmlns:p14="http://schemas.microsoft.com/office/powerpoint/2010/main" val="20159593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0011" y="354447"/>
            <a:ext cx="3902105" cy="646331"/>
          </a:xfrm>
          <a:prstGeom prst="rect">
            <a:avLst/>
          </a:prstGeom>
          <a:solidFill>
            <a:schemeClr val="accent1">
              <a:lumMod val="40000"/>
              <a:lumOff val="60000"/>
            </a:schemeClr>
          </a:solidFill>
        </p:spPr>
        <p:txBody>
          <a:bodyPr wrap="none" rtlCol="0">
            <a:spAutoFit/>
          </a:bodyPr>
          <a:lstStyle/>
          <a:p>
            <a:r>
              <a:rPr lang="nl-NL" sz="3600" dirty="0" smtClean="0"/>
              <a:t>Kijken naar doeltaal</a:t>
            </a:r>
            <a:endParaRPr lang="nl-NL" sz="3600" dirty="0"/>
          </a:p>
        </p:txBody>
      </p:sp>
      <p:pic>
        <p:nvPicPr>
          <p:cNvPr id="4" name="Picture 2" descr="C:\Users\sdn260\AppData\Local\Temp\x10sctmp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66028" y="1844616"/>
            <a:ext cx="4323036" cy="2795711"/>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804377" y="5297600"/>
            <a:ext cx="3860774" cy="1200329"/>
          </a:xfrm>
          <a:prstGeom prst="rect">
            <a:avLst/>
          </a:prstGeom>
          <a:solidFill>
            <a:schemeClr val="accent1">
              <a:lumMod val="40000"/>
              <a:lumOff val="60000"/>
            </a:schemeClr>
          </a:solidFill>
        </p:spPr>
        <p:txBody>
          <a:bodyPr wrap="square" rtlCol="0">
            <a:spAutoFit/>
          </a:bodyPr>
          <a:lstStyle/>
          <a:p>
            <a:r>
              <a:rPr lang="nl-NL" sz="3600" dirty="0" smtClean="0"/>
              <a:t>En het observatie-formulier invullen</a:t>
            </a:r>
            <a:endParaRPr lang="nl-NL" sz="3600" dirty="0"/>
          </a:p>
        </p:txBody>
      </p:sp>
    </p:spTree>
    <p:extLst>
      <p:ext uri="{BB962C8B-B14F-4D97-AF65-F5344CB8AC3E}">
        <p14:creationId xmlns:p14="http://schemas.microsoft.com/office/powerpoint/2010/main" val="25586539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274638"/>
            <a:ext cx="8568952" cy="1143000"/>
          </a:xfrm>
        </p:spPr>
        <p:txBody>
          <a:bodyPr>
            <a:normAutofit fontScale="90000"/>
          </a:bodyPr>
          <a:lstStyle/>
          <a:p>
            <a:r>
              <a:rPr lang="nl-NL" dirty="0" smtClean="0"/>
              <a:t>Onderzoek</a:t>
            </a:r>
            <a:r>
              <a:rPr lang="nl-NL" i="1" dirty="0" smtClean="0"/>
              <a:t> Duurzaam Doeltaal</a:t>
            </a:r>
            <a:r>
              <a:rPr lang="nl-NL" dirty="0"/>
              <a:t/>
            </a:r>
            <a:br>
              <a:rPr lang="nl-NL" dirty="0"/>
            </a:br>
            <a:r>
              <a:rPr lang="nl-NL" dirty="0"/>
              <a:t>W</a:t>
            </a:r>
            <a:r>
              <a:rPr lang="nl-NL" dirty="0" smtClean="0"/>
              <a:t>aar gaat het om?</a:t>
            </a:r>
            <a:endParaRPr lang="nl-NL" dirty="0"/>
          </a:p>
        </p:txBody>
      </p:sp>
      <p:sp>
        <p:nvSpPr>
          <p:cNvPr id="3" name="Tijdelijke aanduiding voor inhoud 2"/>
          <p:cNvSpPr>
            <a:spLocks noGrp="1"/>
          </p:cNvSpPr>
          <p:nvPr>
            <p:ph idx="1"/>
          </p:nvPr>
        </p:nvSpPr>
        <p:spPr/>
        <p:txBody>
          <a:bodyPr>
            <a:normAutofit/>
          </a:bodyPr>
          <a:lstStyle/>
          <a:p>
            <a:endParaRPr lang="nl-NL" sz="2200" dirty="0" smtClean="0"/>
          </a:p>
          <a:p>
            <a:r>
              <a:rPr lang="nl-NL" sz="2200" dirty="0" smtClean="0"/>
              <a:t>Heeft het zin om de doeltaal te spreken in de MVT-les?</a:t>
            </a:r>
          </a:p>
          <a:p>
            <a:r>
              <a:rPr lang="nl-NL" sz="2200" dirty="0" smtClean="0"/>
              <a:t>Doeltaalgebruik, </a:t>
            </a:r>
            <a:r>
              <a:rPr lang="nl-NL" sz="2200" dirty="0"/>
              <a:t>wat is </a:t>
            </a:r>
            <a:r>
              <a:rPr lang="nl-NL" sz="2200" dirty="0" smtClean="0"/>
              <a:t>het, </a:t>
            </a:r>
            <a:r>
              <a:rPr lang="nl-NL" sz="2200" dirty="0"/>
              <a:t>hoe </a:t>
            </a:r>
            <a:r>
              <a:rPr lang="nl-NL" sz="2200" dirty="0" smtClean="0"/>
              <a:t>werkt het?</a:t>
            </a:r>
          </a:p>
          <a:p>
            <a:r>
              <a:rPr lang="nl-NL" sz="2200" dirty="0" smtClean="0"/>
              <a:t>Is het realiseerbaar docenten middels verantwoorde intensieve training doeltaaldidactiek te laten inzetten?</a:t>
            </a:r>
          </a:p>
          <a:p>
            <a:endParaRPr lang="nl-NL" sz="2200" dirty="0"/>
          </a:p>
          <a:p>
            <a:endParaRPr lang="nl-NL" sz="1400" dirty="0" smtClean="0"/>
          </a:p>
          <a:p>
            <a:pPr marL="0" indent="0">
              <a:buNone/>
            </a:pPr>
            <a:r>
              <a:rPr lang="nl-NL" sz="2200" dirty="0" smtClean="0"/>
              <a:t>Mijn tweede agenda:</a:t>
            </a:r>
            <a:endParaRPr lang="nl-NL" sz="2200" dirty="0"/>
          </a:p>
        </p:txBody>
      </p:sp>
      <p:cxnSp>
        <p:nvCxnSpPr>
          <p:cNvPr id="5" name="Rechte verbindingslijn met pijl 4"/>
          <p:cNvCxnSpPr/>
          <p:nvPr/>
        </p:nvCxnSpPr>
        <p:spPr>
          <a:xfrm>
            <a:off x="1014542" y="5647038"/>
            <a:ext cx="7163830" cy="0"/>
          </a:xfrm>
          <a:prstGeom prst="straightConnector1">
            <a:avLst/>
          </a:prstGeom>
          <a:ln w="762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 name="Tekstvak 6"/>
          <p:cNvSpPr txBox="1"/>
          <p:nvPr/>
        </p:nvSpPr>
        <p:spPr>
          <a:xfrm rot="19951618">
            <a:off x="485775" y="5080000"/>
            <a:ext cx="1066800" cy="369332"/>
          </a:xfrm>
          <a:prstGeom prst="rect">
            <a:avLst/>
          </a:prstGeom>
          <a:noFill/>
        </p:spPr>
        <p:txBody>
          <a:bodyPr wrap="square" rtlCol="0">
            <a:spAutoFit/>
          </a:bodyPr>
          <a:lstStyle/>
          <a:p>
            <a:r>
              <a:rPr lang="nl-NL" dirty="0" smtClean="0"/>
              <a:t>Theorie</a:t>
            </a:r>
            <a:endParaRPr lang="nl-NL" dirty="0"/>
          </a:p>
        </p:txBody>
      </p:sp>
      <p:sp>
        <p:nvSpPr>
          <p:cNvPr id="8" name="Tekstvak 7"/>
          <p:cNvSpPr txBox="1"/>
          <p:nvPr/>
        </p:nvSpPr>
        <p:spPr>
          <a:xfrm rot="1807375">
            <a:off x="7644971" y="5029200"/>
            <a:ext cx="1066800" cy="369332"/>
          </a:xfrm>
          <a:prstGeom prst="rect">
            <a:avLst/>
          </a:prstGeom>
          <a:noFill/>
        </p:spPr>
        <p:txBody>
          <a:bodyPr wrap="square" rtlCol="0">
            <a:spAutoFit/>
          </a:bodyPr>
          <a:lstStyle/>
          <a:p>
            <a:pPr algn="r"/>
            <a:r>
              <a:rPr lang="nl-NL" dirty="0" smtClean="0"/>
              <a:t>Praktijk</a:t>
            </a:r>
            <a:endParaRPr lang="nl-NL" dirty="0"/>
          </a:p>
        </p:txBody>
      </p:sp>
      <p:pic>
        <p:nvPicPr>
          <p:cNvPr id="9" name="Picture 10" descr="https://i1.wp.com/www.onderwijsvanmorgen.nl/assets/Uploads/leerlingen-in-klas-met-juf2.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81950" y="5827978"/>
            <a:ext cx="1162946" cy="103002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rvv.nl/wp-content/uploads/auto-rijles-theorieexamen.jp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5827979"/>
            <a:ext cx="1300276" cy="1046413"/>
          </a:xfrm>
          <a:prstGeom prst="rect">
            <a:avLst/>
          </a:prstGeom>
          <a:noFill/>
          <a:extLst>
            <a:ext uri="{909E8E84-426E-40DD-AFC4-6F175D3DCCD1}">
              <a14:hiddenFill xmlns:a14="http://schemas.microsoft.com/office/drawing/2010/main">
                <a:solidFill>
                  <a:srgbClr val="FFFFFF"/>
                </a:solidFill>
              </a14:hiddenFill>
            </a:ext>
          </a:extLst>
        </p:spPr>
      </p:pic>
      <p:sp>
        <p:nvSpPr>
          <p:cNvPr id="10" name="Rechthoek 9"/>
          <p:cNvSpPr/>
          <p:nvPr/>
        </p:nvSpPr>
        <p:spPr>
          <a:xfrm>
            <a:off x="2038350" y="5435600"/>
            <a:ext cx="1476375" cy="417778"/>
          </a:xfrm>
          <a:prstGeom prst="rect">
            <a:avLst/>
          </a:prstGeom>
          <a:solidFill>
            <a:srgbClr val="7030A0">
              <a:alpha val="2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kstvak 10"/>
          <p:cNvSpPr txBox="1"/>
          <p:nvPr/>
        </p:nvSpPr>
        <p:spPr>
          <a:xfrm>
            <a:off x="2114549" y="5099566"/>
            <a:ext cx="1400175" cy="369332"/>
          </a:xfrm>
          <a:prstGeom prst="rect">
            <a:avLst/>
          </a:prstGeom>
          <a:noFill/>
        </p:spPr>
        <p:txBody>
          <a:bodyPr wrap="square" rtlCol="0">
            <a:spAutoFit/>
          </a:bodyPr>
          <a:lstStyle/>
          <a:p>
            <a:r>
              <a:rPr lang="nl-NL" dirty="0" smtClean="0"/>
              <a:t>‘Toepassing’</a:t>
            </a:r>
            <a:endParaRPr lang="nl-NL" dirty="0"/>
          </a:p>
        </p:txBody>
      </p:sp>
    </p:spTree>
    <p:extLst>
      <p:ext uri="{BB962C8B-B14F-4D97-AF65-F5344CB8AC3E}">
        <p14:creationId xmlns:p14="http://schemas.microsoft.com/office/powerpoint/2010/main" val="2675040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p:cTn id="23"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0" presetClass="path" presetSubtype="0" accel="50000" decel="50000" fill="hold" nodeType="clickEffect">
                                  <p:stCondLst>
                                    <p:cond delay="0"/>
                                  </p:stCondLst>
                                  <p:childTnLst>
                                    <p:animMotion origin="layout" path="M -0.02187 -3.30789E-7 L -0.01146 0.02336 L 0.21893 0.09276 L 0.09809 0.15892 L 0.20191 0.17835 L -1.38889E-6 0.21744 " pathEditMode="relative" rAng="0" ptsTypes="AAAAAA">
                                      <p:cBhvr>
                                        <p:cTn id="30" dur="2000" fill="hold"/>
                                        <p:tgtEl>
                                          <p:spTgt spid="3">
                                            <p:txEl>
                                              <p:pRg st="1" end="1"/>
                                            </p:txEl>
                                          </p:spTgt>
                                        </p:tgtEl>
                                        <p:attrNameLst>
                                          <p:attrName>ppt_x</p:attrName>
                                          <p:attrName>ppt_y</p:attrName>
                                        </p:attrNameLst>
                                      </p:cBhvr>
                                      <p:rCtr x="12031" y="10872"/>
                                    </p:animMotion>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p:cTn id="35"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6"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37"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38" dur="1000"/>
                                        <p:tgtEl>
                                          <p:spTgt spid="3">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down)">
                                      <p:cBhvr>
                                        <p:cTn id="43" dur="580">
                                          <p:stCondLst>
                                            <p:cond delay="0"/>
                                          </p:stCondLst>
                                        </p:cTn>
                                        <p:tgtEl>
                                          <p:spTgt spid="8"/>
                                        </p:tgtEl>
                                      </p:cBhvr>
                                    </p:animEffect>
                                    <p:anim calcmode="lin" valueType="num">
                                      <p:cBhvr>
                                        <p:cTn id="4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9" dur="26">
                                          <p:stCondLst>
                                            <p:cond delay="650"/>
                                          </p:stCondLst>
                                        </p:cTn>
                                        <p:tgtEl>
                                          <p:spTgt spid="8"/>
                                        </p:tgtEl>
                                      </p:cBhvr>
                                      <p:to x="100000" y="60000"/>
                                    </p:animScale>
                                    <p:animScale>
                                      <p:cBhvr>
                                        <p:cTn id="50" dur="166" decel="50000">
                                          <p:stCondLst>
                                            <p:cond delay="676"/>
                                          </p:stCondLst>
                                        </p:cTn>
                                        <p:tgtEl>
                                          <p:spTgt spid="8"/>
                                        </p:tgtEl>
                                      </p:cBhvr>
                                      <p:to x="100000" y="100000"/>
                                    </p:animScale>
                                    <p:animScale>
                                      <p:cBhvr>
                                        <p:cTn id="51" dur="26">
                                          <p:stCondLst>
                                            <p:cond delay="1312"/>
                                          </p:stCondLst>
                                        </p:cTn>
                                        <p:tgtEl>
                                          <p:spTgt spid="8"/>
                                        </p:tgtEl>
                                      </p:cBhvr>
                                      <p:to x="100000" y="80000"/>
                                    </p:animScale>
                                    <p:animScale>
                                      <p:cBhvr>
                                        <p:cTn id="52" dur="166" decel="50000">
                                          <p:stCondLst>
                                            <p:cond delay="1338"/>
                                          </p:stCondLst>
                                        </p:cTn>
                                        <p:tgtEl>
                                          <p:spTgt spid="8"/>
                                        </p:tgtEl>
                                      </p:cBhvr>
                                      <p:to x="100000" y="100000"/>
                                    </p:animScale>
                                    <p:animScale>
                                      <p:cBhvr>
                                        <p:cTn id="53" dur="26">
                                          <p:stCondLst>
                                            <p:cond delay="1642"/>
                                          </p:stCondLst>
                                        </p:cTn>
                                        <p:tgtEl>
                                          <p:spTgt spid="8"/>
                                        </p:tgtEl>
                                      </p:cBhvr>
                                      <p:to x="100000" y="90000"/>
                                    </p:animScale>
                                    <p:animScale>
                                      <p:cBhvr>
                                        <p:cTn id="54" dur="166" decel="50000">
                                          <p:stCondLst>
                                            <p:cond delay="1668"/>
                                          </p:stCondLst>
                                        </p:cTn>
                                        <p:tgtEl>
                                          <p:spTgt spid="8"/>
                                        </p:tgtEl>
                                      </p:cBhvr>
                                      <p:to x="100000" y="100000"/>
                                    </p:animScale>
                                    <p:animScale>
                                      <p:cBhvr>
                                        <p:cTn id="55" dur="26">
                                          <p:stCondLst>
                                            <p:cond delay="1808"/>
                                          </p:stCondLst>
                                        </p:cTn>
                                        <p:tgtEl>
                                          <p:spTgt spid="8"/>
                                        </p:tgtEl>
                                      </p:cBhvr>
                                      <p:to x="100000" y="95000"/>
                                    </p:animScale>
                                    <p:animScale>
                                      <p:cBhvr>
                                        <p:cTn id="56" dur="166" decel="50000">
                                          <p:stCondLst>
                                            <p:cond delay="1834"/>
                                          </p:stCondLst>
                                        </p:cTn>
                                        <p:tgtEl>
                                          <p:spTgt spid="8"/>
                                        </p:tgtEl>
                                      </p:cBhvr>
                                      <p:to x="100000" y="100000"/>
                                    </p:animScale>
                                  </p:childTnLst>
                                </p:cTn>
                              </p:par>
                              <p:par>
                                <p:cTn id="57" presetID="26" presetClass="entr" presetSubtype="0"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down)">
                                      <p:cBhvr>
                                        <p:cTn id="59" dur="580">
                                          <p:stCondLst>
                                            <p:cond delay="0"/>
                                          </p:stCondLst>
                                        </p:cTn>
                                        <p:tgtEl>
                                          <p:spTgt spid="7"/>
                                        </p:tgtEl>
                                      </p:cBhvr>
                                    </p:animEffect>
                                    <p:anim calcmode="lin" valueType="num">
                                      <p:cBhvr>
                                        <p:cTn id="6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65" dur="26">
                                          <p:stCondLst>
                                            <p:cond delay="650"/>
                                          </p:stCondLst>
                                        </p:cTn>
                                        <p:tgtEl>
                                          <p:spTgt spid="7"/>
                                        </p:tgtEl>
                                      </p:cBhvr>
                                      <p:to x="100000" y="60000"/>
                                    </p:animScale>
                                    <p:animScale>
                                      <p:cBhvr>
                                        <p:cTn id="66" dur="166" decel="50000">
                                          <p:stCondLst>
                                            <p:cond delay="676"/>
                                          </p:stCondLst>
                                        </p:cTn>
                                        <p:tgtEl>
                                          <p:spTgt spid="7"/>
                                        </p:tgtEl>
                                      </p:cBhvr>
                                      <p:to x="100000" y="100000"/>
                                    </p:animScale>
                                    <p:animScale>
                                      <p:cBhvr>
                                        <p:cTn id="67" dur="26">
                                          <p:stCondLst>
                                            <p:cond delay="1312"/>
                                          </p:stCondLst>
                                        </p:cTn>
                                        <p:tgtEl>
                                          <p:spTgt spid="7"/>
                                        </p:tgtEl>
                                      </p:cBhvr>
                                      <p:to x="100000" y="80000"/>
                                    </p:animScale>
                                    <p:animScale>
                                      <p:cBhvr>
                                        <p:cTn id="68" dur="166" decel="50000">
                                          <p:stCondLst>
                                            <p:cond delay="1338"/>
                                          </p:stCondLst>
                                        </p:cTn>
                                        <p:tgtEl>
                                          <p:spTgt spid="7"/>
                                        </p:tgtEl>
                                      </p:cBhvr>
                                      <p:to x="100000" y="100000"/>
                                    </p:animScale>
                                    <p:animScale>
                                      <p:cBhvr>
                                        <p:cTn id="69" dur="26">
                                          <p:stCondLst>
                                            <p:cond delay="1642"/>
                                          </p:stCondLst>
                                        </p:cTn>
                                        <p:tgtEl>
                                          <p:spTgt spid="7"/>
                                        </p:tgtEl>
                                      </p:cBhvr>
                                      <p:to x="100000" y="90000"/>
                                    </p:animScale>
                                    <p:animScale>
                                      <p:cBhvr>
                                        <p:cTn id="70" dur="166" decel="50000">
                                          <p:stCondLst>
                                            <p:cond delay="1668"/>
                                          </p:stCondLst>
                                        </p:cTn>
                                        <p:tgtEl>
                                          <p:spTgt spid="7"/>
                                        </p:tgtEl>
                                      </p:cBhvr>
                                      <p:to x="100000" y="100000"/>
                                    </p:animScale>
                                    <p:animScale>
                                      <p:cBhvr>
                                        <p:cTn id="71" dur="26">
                                          <p:stCondLst>
                                            <p:cond delay="1808"/>
                                          </p:stCondLst>
                                        </p:cTn>
                                        <p:tgtEl>
                                          <p:spTgt spid="7"/>
                                        </p:tgtEl>
                                      </p:cBhvr>
                                      <p:to x="100000" y="95000"/>
                                    </p:animScale>
                                    <p:animScale>
                                      <p:cBhvr>
                                        <p:cTn id="72" dur="166" decel="50000">
                                          <p:stCondLst>
                                            <p:cond delay="1834"/>
                                          </p:stCondLst>
                                        </p:cTn>
                                        <p:tgtEl>
                                          <p:spTgt spid="7"/>
                                        </p:tgtEl>
                                      </p:cBhvr>
                                      <p:to x="100000" y="100000"/>
                                    </p:animScale>
                                  </p:childTnLst>
                                </p:cTn>
                              </p:par>
                              <p:par>
                                <p:cTn id="73" presetID="26" presetClass="entr" presetSubtype="0" fill="hold"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down)">
                                      <p:cBhvr>
                                        <p:cTn id="75" dur="580">
                                          <p:stCondLst>
                                            <p:cond delay="0"/>
                                          </p:stCondLst>
                                        </p:cTn>
                                        <p:tgtEl>
                                          <p:spTgt spid="5"/>
                                        </p:tgtEl>
                                      </p:cBhvr>
                                    </p:animEffect>
                                    <p:anim calcmode="lin" valueType="num">
                                      <p:cBhvr>
                                        <p:cTn id="7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81" dur="26">
                                          <p:stCondLst>
                                            <p:cond delay="650"/>
                                          </p:stCondLst>
                                        </p:cTn>
                                        <p:tgtEl>
                                          <p:spTgt spid="5"/>
                                        </p:tgtEl>
                                      </p:cBhvr>
                                      <p:to x="100000" y="60000"/>
                                    </p:animScale>
                                    <p:animScale>
                                      <p:cBhvr>
                                        <p:cTn id="82" dur="166" decel="50000">
                                          <p:stCondLst>
                                            <p:cond delay="676"/>
                                          </p:stCondLst>
                                        </p:cTn>
                                        <p:tgtEl>
                                          <p:spTgt spid="5"/>
                                        </p:tgtEl>
                                      </p:cBhvr>
                                      <p:to x="100000" y="100000"/>
                                    </p:animScale>
                                    <p:animScale>
                                      <p:cBhvr>
                                        <p:cTn id="83" dur="26">
                                          <p:stCondLst>
                                            <p:cond delay="1312"/>
                                          </p:stCondLst>
                                        </p:cTn>
                                        <p:tgtEl>
                                          <p:spTgt spid="5"/>
                                        </p:tgtEl>
                                      </p:cBhvr>
                                      <p:to x="100000" y="80000"/>
                                    </p:animScale>
                                    <p:animScale>
                                      <p:cBhvr>
                                        <p:cTn id="84" dur="166" decel="50000">
                                          <p:stCondLst>
                                            <p:cond delay="1338"/>
                                          </p:stCondLst>
                                        </p:cTn>
                                        <p:tgtEl>
                                          <p:spTgt spid="5"/>
                                        </p:tgtEl>
                                      </p:cBhvr>
                                      <p:to x="100000" y="100000"/>
                                    </p:animScale>
                                    <p:animScale>
                                      <p:cBhvr>
                                        <p:cTn id="85" dur="26">
                                          <p:stCondLst>
                                            <p:cond delay="1642"/>
                                          </p:stCondLst>
                                        </p:cTn>
                                        <p:tgtEl>
                                          <p:spTgt spid="5"/>
                                        </p:tgtEl>
                                      </p:cBhvr>
                                      <p:to x="100000" y="90000"/>
                                    </p:animScale>
                                    <p:animScale>
                                      <p:cBhvr>
                                        <p:cTn id="86" dur="166" decel="50000">
                                          <p:stCondLst>
                                            <p:cond delay="1668"/>
                                          </p:stCondLst>
                                        </p:cTn>
                                        <p:tgtEl>
                                          <p:spTgt spid="5"/>
                                        </p:tgtEl>
                                      </p:cBhvr>
                                      <p:to x="100000" y="100000"/>
                                    </p:animScale>
                                    <p:animScale>
                                      <p:cBhvr>
                                        <p:cTn id="87" dur="26">
                                          <p:stCondLst>
                                            <p:cond delay="1808"/>
                                          </p:stCondLst>
                                        </p:cTn>
                                        <p:tgtEl>
                                          <p:spTgt spid="5"/>
                                        </p:tgtEl>
                                      </p:cBhvr>
                                      <p:to x="100000" y="95000"/>
                                    </p:animScale>
                                    <p:animScale>
                                      <p:cBhvr>
                                        <p:cTn id="88" dur="166" decel="50000">
                                          <p:stCondLst>
                                            <p:cond delay="1834"/>
                                          </p:stCondLst>
                                        </p:cTn>
                                        <p:tgtEl>
                                          <p:spTgt spid="5"/>
                                        </p:tgtEl>
                                      </p:cBhvr>
                                      <p:to x="100000" y="100000"/>
                                    </p:animScale>
                                  </p:childTnLst>
                                </p:cTn>
                              </p:par>
                              <p:par>
                                <p:cTn id="89" presetID="26" presetClass="entr" presetSubtype="0" fill="hold" nodeType="withEffect">
                                  <p:stCondLst>
                                    <p:cond delay="0"/>
                                  </p:stCondLst>
                                  <p:childTnLst>
                                    <p:set>
                                      <p:cBhvr>
                                        <p:cTn id="90" dur="1" fill="hold">
                                          <p:stCondLst>
                                            <p:cond delay="0"/>
                                          </p:stCondLst>
                                        </p:cTn>
                                        <p:tgtEl>
                                          <p:spTgt spid="3074"/>
                                        </p:tgtEl>
                                        <p:attrNameLst>
                                          <p:attrName>style.visibility</p:attrName>
                                        </p:attrNameLst>
                                      </p:cBhvr>
                                      <p:to>
                                        <p:strVal val="visible"/>
                                      </p:to>
                                    </p:set>
                                    <p:animEffect transition="in" filter="wipe(down)">
                                      <p:cBhvr>
                                        <p:cTn id="91" dur="580">
                                          <p:stCondLst>
                                            <p:cond delay="0"/>
                                          </p:stCondLst>
                                        </p:cTn>
                                        <p:tgtEl>
                                          <p:spTgt spid="3074"/>
                                        </p:tgtEl>
                                      </p:cBhvr>
                                    </p:animEffect>
                                    <p:anim calcmode="lin" valueType="num">
                                      <p:cBhvr>
                                        <p:cTn id="92" dur="1822" tmFilter="0,0; 0.14,0.36; 0.43,0.73; 0.71,0.91; 1.0,1.0">
                                          <p:stCondLst>
                                            <p:cond delay="0"/>
                                          </p:stCondLst>
                                        </p:cTn>
                                        <p:tgtEl>
                                          <p:spTgt spid="3074"/>
                                        </p:tgtEl>
                                        <p:attrNameLst>
                                          <p:attrName>ppt_x</p:attrName>
                                        </p:attrNameLst>
                                      </p:cBhvr>
                                      <p:tavLst>
                                        <p:tav tm="0">
                                          <p:val>
                                            <p:strVal val="#ppt_x-0.25"/>
                                          </p:val>
                                        </p:tav>
                                        <p:tav tm="100000">
                                          <p:val>
                                            <p:strVal val="#ppt_x"/>
                                          </p:val>
                                        </p:tav>
                                      </p:tavLst>
                                    </p:anim>
                                    <p:anim calcmode="lin" valueType="num">
                                      <p:cBhvr>
                                        <p:cTn id="93" dur="664" tmFilter="0.0,0.0; 0.25,0.07; 0.50,0.2; 0.75,0.467; 1.0,1.0">
                                          <p:stCondLst>
                                            <p:cond delay="0"/>
                                          </p:stCondLst>
                                        </p:cTn>
                                        <p:tgtEl>
                                          <p:spTgt spid="3074"/>
                                        </p:tgtEl>
                                        <p:attrNameLst>
                                          <p:attrName>ppt_y</p:attrName>
                                        </p:attrNameLst>
                                      </p:cBhvr>
                                      <p:tavLst>
                                        <p:tav tm="0" fmla="#ppt_y-sin(pi*$)/3">
                                          <p:val>
                                            <p:fltVal val="0.5"/>
                                          </p:val>
                                        </p:tav>
                                        <p:tav tm="100000">
                                          <p:val>
                                            <p:fltVal val="1"/>
                                          </p:val>
                                        </p:tav>
                                      </p:tavLst>
                                    </p:anim>
                                    <p:anim calcmode="lin" valueType="num">
                                      <p:cBhvr>
                                        <p:cTn id="94" dur="664" tmFilter="0, 0; 0.125,0.2665; 0.25,0.4; 0.375,0.465; 0.5,0.5;  0.625,0.535; 0.75,0.6; 0.875,0.7335; 1,1">
                                          <p:stCondLst>
                                            <p:cond delay="664"/>
                                          </p:stCondLst>
                                        </p:cTn>
                                        <p:tgtEl>
                                          <p:spTgt spid="3074"/>
                                        </p:tgtEl>
                                        <p:attrNameLst>
                                          <p:attrName>ppt_y</p:attrName>
                                        </p:attrNameLst>
                                      </p:cBhvr>
                                      <p:tavLst>
                                        <p:tav tm="0" fmla="#ppt_y-sin(pi*$)/9">
                                          <p:val>
                                            <p:fltVal val="0"/>
                                          </p:val>
                                        </p:tav>
                                        <p:tav tm="100000">
                                          <p:val>
                                            <p:fltVal val="1"/>
                                          </p:val>
                                        </p:tav>
                                      </p:tavLst>
                                    </p:anim>
                                    <p:anim calcmode="lin" valueType="num">
                                      <p:cBhvr>
                                        <p:cTn id="95" dur="332" tmFilter="0, 0; 0.125,0.2665; 0.25,0.4; 0.375,0.465; 0.5,0.5;  0.625,0.535; 0.75,0.6; 0.875,0.7335; 1,1">
                                          <p:stCondLst>
                                            <p:cond delay="1324"/>
                                          </p:stCondLst>
                                        </p:cTn>
                                        <p:tgtEl>
                                          <p:spTgt spid="3074"/>
                                        </p:tgtEl>
                                        <p:attrNameLst>
                                          <p:attrName>ppt_y</p:attrName>
                                        </p:attrNameLst>
                                      </p:cBhvr>
                                      <p:tavLst>
                                        <p:tav tm="0" fmla="#ppt_y-sin(pi*$)/27">
                                          <p:val>
                                            <p:fltVal val="0"/>
                                          </p:val>
                                        </p:tav>
                                        <p:tav tm="100000">
                                          <p:val>
                                            <p:fltVal val="1"/>
                                          </p:val>
                                        </p:tav>
                                      </p:tavLst>
                                    </p:anim>
                                    <p:anim calcmode="lin" valueType="num">
                                      <p:cBhvr>
                                        <p:cTn id="96" dur="164" tmFilter="0, 0; 0.125,0.2665; 0.25,0.4; 0.375,0.465; 0.5,0.5;  0.625,0.535; 0.75,0.6; 0.875,0.7335; 1,1">
                                          <p:stCondLst>
                                            <p:cond delay="1656"/>
                                          </p:stCondLst>
                                        </p:cTn>
                                        <p:tgtEl>
                                          <p:spTgt spid="3074"/>
                                        </p:tgtEl>
                                        <p:attrNameLst>
                                          <p:attrName>ppt_y</p:attrName>
                                        </p:attrNameLst>
                                      </p:cBhvr>
                                      <p:tavLst>
                                        <p:tav tm="0" fmla="#ppt_y-sin(pi*$)/81">
                                          <p:val>
                                            <p:fltVal val="0"/>
                                          </p:val>
                                        </p:tav>
                                        <p:tav tm="100000">
                                          <p:val>
                                            <p:fltVal val="1"/>
                                          </p:val>
                                        </p:tav>
                                      </p:tavLst>
                                    </p:anim>
                                    <p:animScale>
                                      <p:cBhvr>
                                        <p:cTn id="97" dur="26">
                                          <p:stCondLst>
                                            <p:cond delay="650"/>
                                          </p:stCondLst>
                                        </p:cTn>
                                        <p:tgtEl>
                                          <p:spTgt spid="3074"/>
                                        </p:tgtEl>
                                      </p:cBhvr>
                                      <p:to x="100000" y="60000"/>
                                    </p:animScale>
                                    <p:animScale>
                                      <p:cBhvr>
                                        <p:cTn id="98" dur="166" decel="50000">
                                          <p:stCondLst>
                                            <p:cond delay="676"/>
                                          </p:stCondLst>
                                        </p:cTn>
                                        <p:tgtEl>
                                          <p:spTgt spid="3074"/>
                                        </p:tgtEl>
                                      </p:cBhvr>
                                      <p:to x="100000" y="100000"/>
                                    </p:animScale>
                                    <p:animScale>
                                      <p:cBhvr>
                                        <p:cTn id="99" dur="26">
                                          <p:stCondLst>
                                            <p:cond delay="1312"/>
                                          </p:stCondLst>
                                        </p:cTn>
                                        <p:tgtEl>
                                          <p:spTgt spid="3074"/>
                                        </p:tgtEl>
                                      </p:cBhvr>
                                      <p:to x="100000" y="80000"/>
                                    </p:animScale>
                                    <p:animScale>
                                      <p:cBhvr>
                                        <p:cTn id="100" dur="166" decel="50000">
                                          <p:stCondLst>
                                            <p:cond delay="1338"/>
                                          </p:stCondLst>
                                        </p:cTn>
                                        <p:tgtEl>
                                          <p:spTgt spid="3074"/>
                                        </p:tgtEl>
                                      </p:cBhvr>
                                      <p:to x="100000" y="100000"/>
                                    </p:animScale>
                                    <p:animScale>
                                      <p:cBhvr>
                                        <p:cTn id="101" dur="26">
                                          <p:stCondLst>
                                            <p:cond delay="1642"/>
                                          </p:stCondLst>
                                        </p:cTn>
                                        <p:tgtEl>
                                          <p:spTgt spid="3074"/>
                                        </p:tgtEl>
                                      </p:cBhvr>
                                      <p:to x="100000" y="90000"/>
                                    </p:animScale>
                                    <p:animScale>
                                      <p:cBhvr>
                                        <p:cTn id="102" dur="166" decel="50000">
                                          <p:stCondLst>
                                            <p:cond delay="1668"/>
                                          </p:stCondLst>
                                        </p:cTn>
                                        <p:tgtEl>
                                          <p:spTgt spid="3074"/>
                                        </p:tgtEl>
                                      </p:cBhvr>
                                      <p:to x="100000" y="100000"/>
                                    </p:animScale>
                                    <p:animScale>
                                      <p:cBhvr>
                                        <p:cTn id="103" dur="26">
                                          <p:stCondLst>
                                            <p:cond delay="1808"/>
                                          </p:stCondLst>
                                        </p:cTn>
                                        <p:tgtEl>
                                          <p:spTgt spid="3074"/>
                                        </p:tgtEl>
                                      </p:cBhvr>
                                      <p:to x="100000" y="95000"/>
                                    </p:animScale>
                                    <p:animScale>
                                      <p:cBhvr>
                                        <p:cTn id="104" dur="166" decel="50000">
                                          <p:stCondLst>
                                            <p:cond delay="1834"/>
                                          </p:stCondLst>
                                        </p:cTn>
                                        <p:tgtEl>
                                          <p:spTgt spid="3074"/>
                                        </p:tgtEl>
                                      </p:cBhvr>
                                      <p:to x="100000" y="100000"/>
                                    </p:animScale>
                                  </p:childTnLst>
                                </p:cTn>
                              </p:par>
                              <p:par>
                                <p:cTn id="105" presetID="26" presetClass="entr" presetSubtype="0" fill="hold" nodeType="withEffect">
                                  <p:stCondLst>
                                    <p:cond delay="0"/>
                                  </p:stCondLst>
                                  <p:childTnLst>
                                    <p:set>
                                      <p:cBhvr>
                                        <p:cTn id="106" dur="1" fill="hold">
                                          <p:stCondLst>
                                            <p:cond delay="0"/>
                                          </p:stCondLst>
                                        </p:cTn>
                                        <p:tgtEl>
                                          <p:spTgt spid="9"/>
                                        </p:tgtEl>
                                        <p:attrNameLst>
                                          <p:attrName>style.visibility</p:attrName>
                                        </p:attrNameLst>
                                      </p:cBhvr>
                                      <p:to>
                                        <p:strVal val="visible"/>
                                      </p:to>
                                    </p:set>
                                    <p:animEffect transition="in" filter="wipe(down)">
                                      <p:cBhvr>
                                        <p:cTn id="107" dur="580">
                                          <p:stCondLst>
                                            <p:cond delay="0"/>
                                          </p:stCondLst>
                                        </p:cTn>
                                        <p:tgtEl>
                                          <p:spTgt spid="9"/>
                                        </p:tgtEl>
                                      </p:cBhvr>
                                    </p:animEffect>
                                    <p:anim calcmode="lin" valueType="num">
                                      <p:cBhvr>
                                        <p:cTn id="10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0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13" dur="26">
                                          <p:stCondLst>
                                            <p:cond delay="650"/>
                                          </p:stCondLst>
                                        </p:cTn>
                                        <p:tgtEl>
                                          <p:spTgt spid="9"/>
                                        </p:tgtEl>
                                      </p:cBhvr>
                                      <p:to x="100000" y="60000"/>
                                    </p:animScale>
                                    <p:animScale>
                                      <p:cBhvr>
                                        <p:cTn id="114" dur="166" decel="50000">
                                          <p:stCondLst>
                                            <p:cond delay="676"/>
                                          </p:stCondLst>
                                        </p:cTn>
                                        <p:tgtEl>
                                          <p:spTgt spid="9"/>
                                        </p:tgtEl>
                                      </p:cBhvr>
                                      <p:to x="100000" y="100000"/>
                                    </p:animScale>
                                    <p:animScale>
                                      <p:cBhvr>
                                        <p:cTn id="115" dur="26">
                                          <p:stCondLst>
                                            <p:cond delay="1312"/>
                                          </p:stCondLst>
                                        </p:cTn>
                                        <p:tgtEl>
                                          <p:spTgt spid="9"/>
                                        </p:tgtEl>
                                      </p:cBhvr>
                                      <p:to x="100000" y="80000"/>
                                    </p:animScale>
                                    <p:animScale>
                                      <p:cBhvr>
                                        <p:cTn id="116" dur="166" decel="50000">
                                          <p:stCondLst>
                                            <p:cond delay="1338"/>
                                          </p:stCondLst>
                                        </p:cTn>
                                        <p:tgtEl>
                                          <p:spTgt spid="9"/>
                                        </p:tgtEl>
                                      </p:cBhvr>
                                      <p:to x="100000" y="100000"/>
                                    </p:animScale>
                                    <p:animScale>
                                      <p:cBhvr>
                                        <p:cTn id="117" dur="26">
                                          <p:stCondLst>
                                            <p:cond delay="1642"/>
                                          </p:stCondLst>
                                        </p:cTn>
                                        <p:tgtEl>
                                          <p:spTgt spid="9"/>
                                        </p:tgtEl>
                                      </p:cBhvr>
                                      <p:to x="100000" y="90000"/>
                                    </p:animScale>
                                    <p:animScale>
                                      <p:cBhvr>
                                        <p:cTn id="118" dur="166" decel="50000">
                                          <p:stCondLst>
                                            <p:cond delay="1668"/>
                                          </p:stCondLst>
                                        </p:cTn>
                                        <p:tgtEl>
                                          <p:spTgt spid="9"/>
                                        </p:tgtEl>
                                      </p:cBhvr>
                                      <p:to x="100000" y="100000"/>
                                    </p:animScale>
                                    <p:animScale>
                                      <p:cBhvr>
                                        <p:cTn id="119" dur="26">
                                          <p:stCondLst>
                                            <p:cond delay="1808"/>
                                          </p:stCondLst>
                                        </p:cTn>
                                        <p:tgtEl>
                                          <p:spTgt spid="9"/>
                                        </p:tgtEl>
                                      </p:cBhvr>
                                      <p:to x="100000" y="95000"/>
                                    </p:animScale>
                                    <p:animScale>
                                      <p:cBhvr>
                                        <p:cTn id="120" dur="166" decel="50000">
                                          <p:stCondLst>
                                            <p:cond delay="1834"/>
                                          </p:stCondLst>
                                        </p:cTn>
                                        <p:tgtEl>
                                          <p:spTgt spid="9"/>
                                        </p:tgtEl>
                                      </p:cBhvr>
                                      <p:to x="100000" y="100000"/>
                                    </p:animScale>
                                  </p:childTnLst>
                                </p:cTn>
                              </p:par>
                            </p:childTnLst>
                          </p:cTn>
                        </p:par>
                      </p:childTnLst>
                    </p:cTn>
                  </p:par>
                  <p:par>
                    <p:cTn id="121" fill="hold">
                      <p:stCondLst>
                        <p:cond delay="indefinite"/>
                      </p:stCondLst>
                      <p:childTnLst>
                        <p:par>
                          <p:cTn id="122" fill="hold">
                            <p:stCondLst>
                              <p:cond delay="0"/>
                            </p:stCondLst>
                            <p:childTnLst>
                              <p:par>
                                <p:cTn id="123" presetID="14" presetClass="entr" presetSubtype="10" fill="hold" grpId="0" nodeType="clickEffect">
                                  <p:stCondLst>
                                    <p:cond delay="0"/>
                                  </p:stCondLst>
                                  <p:childTnLst>
                                    <p:set>
                                      <p:cBhvr>
                                        <p:cTn id="124" dur="1" fill="hold">
                                          <p:stCondLst>
                                            <p:cond delay="0"/>
                                          </p:stCondLst>
                                        </p:cTn>
                                        <p:tgtEl>
                                          <p:spTgt spid="10"/>
                                        </p:tgtEl>
                                        <p:attrNameLst>
                                          <p:attrName>style.visibility</p:attrName>
                                        </p:attrNameLst>
                                      </p:cBhvr>
                                      <p:to>
                                        <p:strVal val="visible"/>
                                      </p:to>
                                    </p:set>
                                    <p:animEffect transition="in" filter="randombar(horizontal)">
                                      <p:cBhvr>
                                        <p:cTn id="125" dur="500"/>
                                        <p:tgtEl>
                                          <p:spTgt spid="10"/>
                                        </p:tgtEl>
                                      </p:cBhvr>
                                    </p:animEffect>
                                  </p:childTnLst>
                                </p:cTn>
                              </p:par>
                              <p:par>
                                <p:cTn id="126" presetID="14" presetClass="entr" presetSubtype="10" fill="hold" grpId="0" nodeType="withEffect">
                                  <p:stCondLst>
                                    <p:cond delay="0"/>
                                  </p:stCondLst>
                                  <p:childTnLst>
                                    <p:set>
                                      <p:cBhvr>
                                        <p:cTn id="127" dur="1" fill="hold">
                                          <p:stCondLst>
                                            <p:cond delay="0"/>
                                          </p:stCondLst>
                                        </p:cTn>
                                        <p:tgtEl>
                                          <p:spTgt spid="11"/>
                                        </p:tgtEl>
                                        <p:attrNameLst>
                                          <p:attrName>style.visibility</p:attrName>
                                        </p:attrNameLst>
                                      </p:cBhvr>
                                      <p:to>
                                        <p:strVal val="visible"/>
                                      </p:to>
                                    </p:set>
                                    <p:animEffect transition="in" filter="randombar(horizontal)">
                                      <p:cBhvr>
                                        <p:cTn id="128" dur="500"/>
                                        <p:tgtEl>
                                          <p:spTgt spid="11"/>
                                        </p:tgtEl>
                                      </p:cBhvr>
                                    </p:animEffect>
                                  </p:childTnLst>
                                </p:cTn>
                              </p:par>
                            </p:childTnLst>
                          </p:cTn>
                        </p:par>
                      </p:childTnLst>
                    </p:cTn>
                  </p:par>
                  <p:par>
                    <p:cTn id="129" fill="hold">
                      <p:stCondLst>
                        <p:cond delay="indefinite"/>
                      </p:stCondLst>
                      <p:childTnLst>
                        <p:par>
                          <p:cTn id="130" fill="hold">
                            <p:stCondLst>
                              <p:cond delay="0"/>
                            </p:stCondLst>
                            <p:childTnLst>
                              <p:par>
                                <p:cTn id="131" presetID="37" presetClass="path" presetSubtype="0" accel="50000" decel="50000" fill="hold" grpId="1" nodeType="clickEffect">
                                  <p:stCondLst>
                                    <p:cond delay="0"/>
                                  </p:stCondLst>
                                  <p:childTnLst>
                                    <p:animMotion origin="layout" path="M -2.5E-6 1.48148E-6 L 0.11446 0.04004 C 0.13828 0.04907 0.17409 0.05393 0.21172 0.05393 C 0.25443 0.05393 0.28867 0.04907 0.3125 0.04004 L 0.42709 1.48148E-6 " pathEditMode="relative" rAng="0" ptsTypes="FffFF">
                                      <p:cBhvr>
                                        <p:cTn id="132" dur="2000" fill="hold"/>
                                        <p:tgtEl>
                                          <p:spTgt spid="10"/>
                                        </p:tgtEl>
                                        <p:attrNameLst>
                                          <p:attrName>ppt_x</p:attrName>
                                          <p:attrName>ppt_y</p:attrName>
                                        </p:attrNameLst>
                                      </p:cBhvr>
                                      <p:rCtr x="21354" y="2685"/>
                                    </p:animMotion>
                                  </p:childTnLst>
                                </p:cTn>
                              </p:par>
                              <p:par>
                                <p:cTn id="133" presetID="0" presetClass="path" presetSubtype="0" accel="50000" decel="50000" fill="hold" grpId="1" nodeType="withEffect">
                                  <p:stCondLst>
                                    <p:cond delay="0"/>
                                  </p:stCondLst>
                                  <p:childTnLst>
                                    <p:animMotion origin="layout" path="M 0 0 C 0.0043 -0.00509 0.00651 -0.01342 0.01042 -0.02037 C 0.01341 -0.02569 0.01328 -0.02291 0.01667 -0.02592 C 0.02123 -0.03009 0.01849 -0.03009 0.02396 -0.03333 C 0.03894 -0.04213 0.06498 -0.04004 0.07709 -0.04074 C 0.11289 -0.04004 0.14857 -0.04004 0.18438 -0.03889 C 0.18998 -0.03865 0.19545 -0.03402 0.20105 -0.03333 C 0.21107 -0.03217 0.23125 -0.02963 0.23125 -0.02963 C 0.26433 -0.0199 0.30886 -0.02708 0.3375 -0.02777 C 0.34232 -0.02986 0.34388 -0.03426 0.34792 -0.03889 C 0.34857 -0.04259 0.34935 -0.04629 0.35 -0.05 C 0.35039 -0.05185 0.35105 -0.05555 0.35105 -0.05555 C 0.35013 -0.07245 0.35196 -0.08333 0.34271 -0.08889 C 0.33451 -0.08773 0.32565 -0.08796 0.31771 -0.08333 C 0.31407 -0.07361 0.31276 -0.07338 0.31042 -0.06111 C 0.30977 -0.0574 0.30834 -0.05 0.30834 -0.05 C 0.30873 -0.03588 0.30847 -0.02152 0.30938 -0.0074 C 0.3099 -0.00023 0.31524 0.00047 0.31771 0.00185 C 0.32305 0.0051 0.32982 0.00764 0.33542 0.00926 C 0.36576 0.00787 0.36654 0.00926 0.3875 0 C 0.39115 -0.00162 0.39571 -0.00416 0.39896 -0.0074 C 0.40118 -0.00949 0.40313 -0.01227 0.40521 -0.01481 C 0.40625 -0.01597 0.40834 -0.01852 0.40834 -0.01852 C 0.41172 -0.0368 0.40599 -0.00879 0.4125 -0.02963 C 0.41355 -0.0331 0.41459 -0.04074 0.41459 -0.04074 C 0.41394 -0.07847 0.42162 -0.10787 0.40209 -0.09629 C 0.39857 -0.0868 0.39636 -0.07986 0.3948 -0.06852 C 0.39414 -0.06365 0.39271 -0.0537 0.39271 -0.0537 C 0.39336 -0.02916 0.38907 -0.00162 0.40417 0.00741 C 0.41836 0.00602 0.41797 0.01019 0.42605 0.00185 C 0.42904 -0.00115 0.43542 -0.00555 0.43542 -0.00555 C 0.43972 -0.01134 0.44258 -0.01643 0.44584 -0.02407 C 0.4474 -0.03264 0.44974 -0.0412 0.45105 -0.05 C 0.45183 -0.05486 0.45313 -0.06481 0.45313 -0.06481 C 0.45261 -0.07731 0.45495 -0.10393 0.44584 -0.10926 C 0.43724 -0.10532 0.43868 -0.09467 0.43334 -0.08518 C 0.43151 -0.05509 0.43021 -0.03148 0.43021 0 " pathEditMode="relative" ptsTypes="ffffffffffffffffffffffffffffffffffffA">
                                      <p:cBhvr>
                                        <p:cTn id="134" dur="2250" fill="hold"/>
                                        <p:tgtEl>
                                          <p:spTgt spid="1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8" grpId="0"/>
      <p:bldP spid="10" grpId="0" animBg="1"/>
      <p:bldP spid="10" grpId="1" animBg="1"/>
      <p:bldP spid="11" grpId="0"/>
      <p:bldP spid="11"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Tijdelijke aanduiding voor inhoud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678" y="175840"/>
            <a:ext cx="1301684" cy="1917767"/>
          </a:xfrm>
        </p:spPr>
      </p:pic>
      <p:sp>
        <p:nvSpPr>
          <p:cNvPr id="10" name="PIJL-RECHTS 9"/>
          <p:cNvSpPr/>
          <p:nvPr/>
        </p:nvSpPr>
        <p:spPr>
          <a:xfrm>
            <a:off x="1873457" y="981287"/>
            <a:ext cx="429161" cy="1859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Afbeelding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3831" y="256050"/>
            <a:ext cx="2010198" cy="1776332"/>
          </a:xfrm>
          <a:prstGeom prst="rect">
            <a:avLst/>
          </a:prstGeom>
        </p:spPr>
      </p:pic>
      <p:sp>
        <p:nvSpPr>
          <p:cNvPr id="12" name="Tekstvak 11"/>
          <p:cNvSpPr txBox="1"/>
          <p:nvPr/>
        </p:nvSpPr>
        <p:spPr>
          <a:xfrm>
            <a:off x="3180564" y="2193167"/>
            <a:ext cx="1701266" cy="369332"/>
          </a:xfrm>
          <a:prstGeom prst="rect">
            <a:avLst/>
          </a:prstGeom>
          <a:noFill/>
        </p:spPr>
        <p:txBody>
          <a:bodyPr wrap="square" rtlCol="0">
            <a:spAutoFit/>
          </a:bodyPr>
          <a:lstStyle/>
          <a:p>
            <a:r>
              <a:rPr lang="nl-NL" dirty="0" smtClean="0"/>
              <a:t>Literatuurstudie</a:t>
            </a:r>
            <a:endParaRPr lang="nl-NL" dirty="0"/>
          </a:p>
        </p:txBody>
      </p:sp>
      <p:sp>
        <p:nvSpPr>
          <p:cNvPr id="13" name="Tekstvak 12"/>
          <p:cNvSpPr txBox="1"/>
          <p:nvPr/>
        </p:nvSpPr>
        <p:spPr>
          <a:xfrm>
            <a:off x="99678" y="2202681"/>
            <a:ext cx="1868182" cy="646331"/>
          </a:xfrm>
          <a:prstGeom prst="rect">
            <a:avLst/>
          </a:prstGeom>
          <a:noFill/>
        </p:spPr>
        <p:txBody>
          <a:bodyPr wrap="square" rtlCol="0">
            <a:spAutoFit/>
          </a:bodyPr>
          <a:lstStyle/>
          <a:p>
            <a:r>
              <a:rPr lang="nl-NL" dirty="0"/>
              <a:t>O</a:t>
            </a:r>
            <a:r>
              <a:rPr lang="nl-NL" dirty="0" smtClean="0"/>
              <a:t>nderwijskundig idee!</a:t>
            </a:r>
            <a:endParaRPr lang="nl-NL" dirty="0"/>
          </a:p>
        </p:txBody>
      </p:sp>
      <p:pic>
        <p:nvPicPr>
          <p:cNvPr id="14" name="Picture 4" descr="C:\Users\sdn260\AppData\Local\Temp\x10sctmp7.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87381" y="202893"/>
            <a:ext cx="2127969" cy="1742768"/>
          </a:xfrm>
          <a:prstGeom prst="rect">
            <a:avLst/>
          </a:prstGeom>
          <a:noFill/>
          <a:extLst>
            <a:ext uri="{909E8E84-426E-40DD-AFC4-6F175D3DCCD1}">
              <a14:hiddenFill xmlns:a14="http://schemas.microsoft.com/office/drawing/2010/main">
                <a:solidFill>
                  <a:srgbClr val="FFFFFF"/>
                </a:solidFill>
              </a14:hiddenFill>
            </a:ext>
          </a:extLst>
        </p:spPr>
      </p:pic>
      <p:sp>
        <p:nvSpPr>
          <p:cNvPr id="15" name="PIJL-RECHTS 14"/>
          <p:cNvSpPr/>
          <p:nvPr/>
        </p:nvSpPr>
        <p:spPr>
          <a:xfrm>
            <a:off x="5479153" y="977159"/>
            <a:ext cx="429161" cy="1859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6" name="PIJL-RECHTS 15"/>
          <p:cNvSpPr/>
          <p:nvPr/>
        </p:nvSpPr>
        <p:spPr>
          <a:xfrm>
            <a:off x="53184" y="3573674"/>
            <a:ext cx="429161" cy="1859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7" name="Afbeelding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8444" y="2899963"/>
            <a:ext cx="1589600" cy="1533402"/>
          </a:xfrm>
          <a:prstGeom prst="rect">
            <a:avLst/>
          </a:prstGeom>
        </p:spPr>
      </p:pic>
      <p:sp>
        <p:nvSpPr>
          <p:cNvPr id="18" name="Tekstvak 17"/>
          <p:cNvSpPr txBox="1"/>
          <p:nvPr/>
        </p:nvSpPr>
        <p:spPr>
          <a:xfrm>
            <a:off x="6517087" y="2084537"/>
            <a:ext cx="1998263" cy="646331"/>
          </a:xfrm>
          <a:prstGeom prst="rect">
            <a:avLst/>
          </a:prstGeom>
          <a:noFill/>
        </p:spPr>
        <p:txBody>
          <a:bodyPr wrap="square" rtlCol="0">
            <a:spAutoFit/>
          </a:bodyPr>
          <a:lstStyle/>
          <a:p>
            <a:r>
              <a:rPr lang="nl-NL" dirty="0"/>
              <a:t>O</a:t>
            </a:r>
            <a:r>
              <a:rPr lang="nl-NL" dirty="0" smtClean="0"/>
              <a:t>nderwijskundig ontwerp</a:t>
            </a:r>
            <a:endParaRPr lang="nl-NL" dirty="0"/>
          </a:p>
        </p:txBody>
      </p:sp>
      <p:sp>
        <p:nvSpPr>
          <p:cNvPr id="19" name="Tekstvak 18"/>
          <p:cNvSpPr txBox="1"/>
          <p:nvPr/>
        </p:nvSpPr>
        <p:spPr>
          <a:xfrm>
            <a:off x="768513" y="4457929"/>
            <a:ext cx="1068038" cy="379565"/>
          </a:xfrm>
          <a:prstGeom prst="rect">
            <a:avLst/>
          </a:prstGeom>
          <a:noFill/>
        </p:spPr>
        <p:txBody>
          <a:bodyPr wrap="square" rtlCol="0">
            <a:spAutoFit/>
          </a:bodyPr>
          <a:lstStyle/>
          <a:p>
            <a:r>
              <a:rPr lang="nl-NL" dirty="0" smtClean="0"/>
              <a:t>1</a:t>
            </a:r>
            <a:r>
              <a:rPr lang="nl-NL" baseline="30000" dirty="0" smtClean="0"/>
              <a:t>e</a:t>
            </a:r>
            <a:r>
              <a:rPr lang="nl-NL" dirty="0" smtClean="0"/>
              <a:t> cursus</a:t>
            </a:r>
            <a:endParaRPr lang="nl-NL" dirty="0"/>
          </a:p>
        </p:txBody>
      </p:sp>
      <p:pic>
        <p:nvPicPr>
          <p:cNvPr id="1034" name="Picture 10" descr="https://i1.wp.com/www.onderwijsvanmorgen.nl/assets/Uploads/leerlingen-in-klas-met-juf2.jp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40887" y="2899964"/>
            <a:ext cx="1759019" cy="1557964"/>
          </a:xfrm>
          <a:prstGeom prst="rect">
            <a:avLst/>
          </a:prstGeom>
          <a:noFill/>
          <a:extLst>
            <a:ext uri="{909E8E84-426E-40DD-AFC4-6F175D3DCCD1}">
              <a14:hiddenFill xmlns:a14="http://schemas.microsoft.com/office/drawing/2010/main">
                <a:solidFill>
                  <a:srgbClr val="FFFFFF"/>
                </a:solidFill>
              </a14:hiddenFill>
            </a:ext>
          </a:extLst>
        </p:spPr>
      </p:pic>
      <p:sp>
        <p:nvSpPr>
          <p:cNvPr id="21" name="PIJL-RECHTS 20"/>
          <p:cNvSpPr/>
          <p:nvPr/>
        </p:nvSpPr>
        <p:spPr>
          <a:xfrm>
            <a:off x="2224885" y="3586592"/>
            <a:ext cx="429161" cy="1859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2" name="PIJL-RECHTS 21"/>
          <p:cNvSpPr/>
          <p:nvPr/>
        </p:nvSpPr>
        <p:spPr>
          <a:xfrm>
            <a:off x="4607747" y="3586591"/>
            <a:ext cx="429161" cy="1859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23" name="Afbeelding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37879" y="2897380"/>
            <a:ext cx="1589600" cy="1533402"/>
          </a:xfrm>
          <a:prstGeom prst="rect">
            <a:avLst/>
          </a:prstGeom>
        </p:spPr>
      </p:pic>
      <p:sp>
        <p:nvSpPr>
          <p:cNvPr id="24" name="PIJL-RECHTS 23"/>
          <p:cNvSpPr/>
          <p:nvPr/>
        </p:nvSpPr>
        <p:spPr>
          <a:xfrm>
            <a:off x="6860815" y="3584006"/>
            <a:ext cx="429161" cy="1859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20" name="Afbeelding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94845" y="2910120"/>
            <a:ext cx="1528304" cy="1520662"/>
          </a:xfrm>
          <a:prstGeom prst="rect">
            <a:avLst/>
          </a:prstGeom>
        </p:spPr>
      </p:pic>
      <p:sp>
        <p:nvSpPr>
          <p:cNvPr id="26" name="Tekstvak 25"/>
          <p:cNvSpPr txBox="1"/>
          <p:nvPr/>
        </p:nvSpPr>
        <p:spPr>
          <a:xfrm>
            <a:off x="5392821" y="4470843"/>
            <a:ext cx="1068038" cy="379565"/>
          </a:xfrm>
          <a:prstGeom prst="rect">
            <a:avLst/>
          </a:prstGeom>
          <a:noFill/>
        </p:spPr>
        <p:txBody>
          <a:bodyPr wrap="square" rtlCol="0">
            <a:spAutoFit/>
          </a:bodyPr>
          <a:lstStyle/>
          <a:p>
            <a:r>
              <a:rPr lang="nl-NL" dirty="0"/>
              <a:t>2</a:t>
            </a:r>
            <a:r>
              <a:rPr lang="nl-NL" baseline="30000" dirty="0" smtClean="0"/>
              <a:t>e</a:t>
            </a:r>
            <a:r>
              <a:rPr lang="nl-NL" dirty="0" smtClean="0"/>
              <a:t> cursus</a:t>
            </a:r>
            <a:endParaRPr lang="nl-NL" dirty="0"/>
          </a:p>
        </p:txBody>
      </p:sp>
      <p:sp>
        <p:nvSpPr>
          <p:cNvPr id="27" name="Tekstvak 26"/>
          <p:cNvSpPr txBox="1"/>
          <p:nvPr/>
        </p:nvSpPr>
        <p:spPr>
          <a:xfrm>
            <a:off x="3045417" y="4470842"/>
            <a:ext cx="1454489" cy="369332"/>
          </a:xfrm>
          <a:prstGeom prst="rect">
            <a:avLst/>
          </a:prstGeom>
          <a:noFill/>
        </p:spPr>
        <p:txBody>
          <a:bodyPr wrap="square" rtlCol="0">
            <a:spAutoFit/>
          </a:bodyPr>
          <a:lstStyle/>
          <a:p>
            <a:r>
              <a:rPr lang="nl-NL" dirty="0" smtClean="0"/>
              <a:t>1</a:t>
            </a:r>
            <a:r>
              <a:rPr lang="nl-NL" baseline="30000" dirty="0" smtClean="0"/>
              <a:t>e</a:t>
            </a:r>
            <a:r>
              <a:rPr lang="nl-NL" dirty="0" smtClean="0"/>
              <a:t> interventie</a:t>
            </a:r>
            <a:endParaRPr lang="nl-NL" dirty="0"/>
          </a:p>
        </p:txBody>
      </p:sp>
      <p:sp>
        <p:nvSpPr>
          <p:cNvPr id="28" name="Tekstvak 27"/>
          <p:cNvSpPr txBox="1"/>
          <p:nvPr/>
        </p:nvSpPr>
        <p:spPr>
          <a:xfrm>
            <a:off x="7394846" y="4468262"/>
            <a:ext cx="1539930" cy="369332"/>
          </a:xfrm>
          <a:prstGeom prst="rect">
            <a:avLst/>
          </a:prstGeom>
          <a:noFill/>
        </p:spPr>
        <p:txBody>
          <a:bodyPr wrap="square" rtlCol="0">
            <a:spAutoFit/>
          </a:bodyPr>
          <a:lstStyle/>
          <a:p>
            <a:r>
              <a:rPr lang="nl-NL" dirty="0" smtClean="0"/>
              <a:t>2</a:t>
            </a:r>
            <a:r>
              <a:rPr lang="nl-NL" baseline="30000" dirty="0" smtClean="0"/>
              <a:t>e</a:t>
            </a:r>
            <a:r>
              <a:rPr lang="nl-NL" dirty="0" smtClean="0"/>
              <a:t> interventie</a:t>
            </a:r>
            <a:endParaRPr lang="nl-NL" dirty="0"/>
          </a:p>
        </p:txBody>
      </p:sp>
      <p:pic>
        <p:nvPicPr>
          <p:cNvPr id="29" name="Afbeelding 2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41531" y="4837494"/>
            <a:ext cx="3093244" cy="2009775"/>
          </a:xfrm>
          <a:prstGeom prst="rect">
            <a:avLst/>
          </a:prstGeom>
        </p:spPr>
      </p:pic>
      <p:sp>
        <p:nvSpPr>
          <p:cNvPr id="31" name="PIJL-RECHTS 30"/>
          <p:cNvSpPr/>
          <p:nvPr/>
        </p:nvSpPr>
        <p:spPr>
          <a:xfrm>
            <a:off x="4466328" y="5567792"/>
            <a:ext cx="429161" cy="1859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30" name="Afbeelding 2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592051" y="4897466"/>
            <a:ext cx="965429" cy="1716317"/>
          </a:xfrm>
          <a:prstGeom prst="rect">
            <a:avLst/>
          </a:prstGeom>
        </p:spPr>
      </p:pic>
      <p:sp>
        <p:nvSpPr>
          <p:cNvPr id="33" name="Tekstvak 32"/>
          <p:cNvSpPr txBox="1"/>
          <p:nvPr/>
        </p:nvSpPr>
        <p:spPr>
          <a:xfrm>
            <a:off x="1137001" y="6024743"/>
            <a:ext cx="1502061" cy="646331"/>
          </a:xfrm>
          <a:prstGeom prst="rect">
            <a:avLst/>
          </a:prstGeom>
          <a:noFill/>
        </p:spPr>
        <p:txBody>
          <a:bodyPr wrap="square" rtlCol="0">
            <a:spAutoFit/>
          </a:bodyPr>
          <a:lstStyle/>
          <a:p>
            <a:pPr algn="r"/>
            <a:r>
              <a:rPr lang="nl-NL" dirty="0" smtClean="0"/>
              <a:t>Data verzamelen</a:t>
            </a:r>
            <a:endParaRPr lang="nl-NL" dirty="0"/>
          </a:p>
        </p:txBody>
      </p:sp>
      <p:sp>
        <p:nvSpPr>
          <p:cNvPr id="34" name="Tekstvak 33"/>
          <p:cNvSpPr txBox="1"/>
          <p:nvPr/>
        </p:nvSpPr>
        <p:spPr>
          <a:xfrm>
            <a:off x="4193615" y="6030294"/>
            <a:ext cx="1638192" cy="646331"/>
          </a:xfrm>
          <a:prstGeom prst="rect">
            <a:avLst/>
          </a:prstGeom>
          <a:noFill/>
        </p:spPr>
        <p:txBody>
          <a:bodyPr wrap="square" rtlCol="0">
            <a:spAutoFit/>
          </a:bodyPr>
          <a:lstStyle/>
          <a:p>
            <a:pPr algn="r"/>
            <a:r>
              <a:rPr lang="nl-NL" dirty="0" smtClean="0"/>
              <a:t>Data analyseren</a:t>
            </a:r>
            <a:endParaRPr lang="nl-NL" dirty="0"/>
          </a:p>
        </p:txBody>
      </p:sp>
      <p:sp>
        <p:nvSpPr>
          <p:cNvPr id="35" name="PIJL-RECHTS 34"/>
          <p:cNvSpPr/>
          <p:nvPr/>
        </p:nvSpPr>
        <p:spPr>
          <a:xfrm>
            <a:off x="1442221" y="5565212"/>
            <a:ext cx="429161" cy="1859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546769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1000"/>
                                        <p:tgtEl>
                                          <p:spTgt spid="17"/>
                                        </p:tgtEl>
                                      </p:cBhvr>
                                    </p:animEffect>
                                    <p:anim calcmode="lin" valueType="num">
                                      <p:cBhvr>
                                        <p:cTn id="47" dur="1000" fill="hold"/>
                                        <p:tgtEl>
                                          <p:spTgt spid="17"/>
                                        </p:tgtEl>
                                        <p:attrNameLst>
                                          <p:attrName>ppt_x</p:attrName>
                                        </p:attrNameLst>
                                      </p:cBhvr>
                                      <p:tavLst>
                                        <p:tav tm="0">
                                          <p:val>
                                            <p:strVal val="#ppt_x"/>
                                          </p:val>
                                        </p:tav>
                                        <p:tav tm="100000">
                                          <p:val>
                                            <p:strVal val="#ppt_x"/>
                                          </p:val>
                                        </p:tav>
                                      </p:tavLst>
                                    </p:anim>
                                    <p:anim calcmode="lin" valueType="num">
                                      <p:cBhvr>
                                        <p:cTn id="48" dur="1000" fill="hold"/>
                                        <p:tgtEl>
                                          <p:spTgt spid="17"/>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fade">
                                      <p:cBhvr>
                                        <p:cTn id="56" dur="1000"/>
                                        <p:tgtEl>
                                          <p:spTgt spid="21"/>
                                        </p:tgtEl>
                                      </p:cBhvr>
                                    </p:animEffect>
                                    <p:anim calcmode="lin" valueType="num">
                                      <p:cBhvr>
                                        <p:cTn id="57" dur="1000" fill="hold"/>
                                        <p:tgtEl>
                                          <p:spTgt spid="21"/>
                                        </p:tgtEl>
                                        <p:attrNameLst>
                                          <p:attrName>ppt_x</p:attrName>
                                        </p:attrNameLst>
                                      </p:cBhvr>
                                      <p:tavLst>
                                        <p:tav tm="0">
                                          <p:val>
                                            <p:strVal val="#ppt_x"/>
                                          </p:val>
                                        </p:tav>
                                        <p:tav tm="100000">
                                          <p:val>
                                            <p:strVal val="#ppt_x"/>
                                          </p:val>
                                        </p:tav>
                                      </p:tavLst>
                                    </p:anim>
                                    <p:anim calcmode="lin" valueType="num">
                                      <p:cBhvr>
                                        <p:cTn id="58" dur="1000" fill="hold"/>
                                        <p:tgtEl>
                                          <p:spTgt spid="21"/>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1034"/>
                                        </p:tgtEl>
                                        <p:attrNameLst>
                                          <p:attrName>style.visibility</p:attrName>
                                        </p:attrNameLst>
                                      </p:cBhvr>
                                      <p:to>
                                        <p:strVal val="visible"/>
                                      </p:to>
                                    </p:set>
                                    <p:animEffect transition="in" filter="fade">
                                      <p:cBhvr>
                                        <p:cTn id="61" dur="1000"/>
                                        <p:tgtEl>
                                          <p:spTgt spid="1034"/>
                                        </p:tgtEl>
                                      </p:cBhvr>
                                    </p:animEffect>
                                    <p:anim calcmode="lin" valueType="num">
                                      <p:cBhvr>
                                        <p:cTn id="62" dur="1000" fill="hold"/>
                                        <p:tgtEl>
                                          <p:spTgt spid="1034"/>
                                        </p:tgtEl>
                                        <p:attrNameLst>
                                          <p:attrName>ppt_x</p:attrName>
                                        </p:attrNameLst>
                                      </p:cBhvr>
                                      <p:tavLst>
                                        <p:tav tm="0">
                                          <p:val>
                                            <p:strVal val="#ppt_x"/>
                                          </p:val>
                                        </p:tav>
                                        <p:tav tm="100000">
                                          <p:val>
                                            <p:strVal val="#ppt_x"/>
                                          </p:val>
                                        </p:tav>
                                      </p:tavLst>
                                    </p:anim>
                                    <p:anim calcmode="lin" valueType="num">
                                      <p:cBhvr>
                                        <p:cTn id="63" dur="1000" fill="hold"/>
                                        <p:tgtEl>
                                          <p:spTgt spid="1034"/>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27"/>
                                        </p:tgtEl>
                                        <p:attrNameLst>
                                          <p:attrName>style.visibility</p:attrName>
                                        </p:attrNameLst>
                                      </p:cBhvr>
                                      <p:to>
                                        <p:strVal val="visible"/>
                                      </p:to>
                                    </p:set>
                                    <p:animEffect transition="in" filter="fade">
                                      <p:cBhvr>
                                        <p:cTn id="66" dur="1000"/>
                                        <p:tgtEl>
                                          <p:spTgt spid="27"/>
                                        </p:tgtEl>
                                      </p:cBhvr>
                                    </p:animEffect>
                                    <p:anim calcmode="lin" valueType="num">
                                      <p:cBhvr>
                                        <p:cTn id="67" dur="1000" fill="hold"/>
                                        <p:tgtEl>
                                          <p:spTgt spid="27"/>
                                        </p:tgtEl>
                                        <p:attrNameLst>
                                          <p:attrName>ppt_x</p:attrName>
                                        </p:attrNameLst>
                                      </p:cBhvr>
                                      <p:tavLst>
                                        <p:tav tm="0">
                                          <p:val>
                                            <p:strVal val="#ppt_x"/>
                                          </p:val>
                                        </p:tav>
                                        <p:tav tm="100000">
                                          <p:val>
                                            <p:strVal val="#ppt_x"/>
                                          </p:val>
                                        </p:tav>
                                      </p:tavLst>
                                    </p:anim>
                                    <p:anim calcmode="lin" valueType="num">
                                      <p:cBhvr>
                                        <p:cTn id="68" dur="1000" fill="hold"/>
                                        <p:tgtEl>
                                          <p:spTgt spid="27"/>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1000" fill="hold"/>
                                        <p:tgtEl>
                                          <p:spTgt spid="22"/>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1000" fill="hold"/>
                                        <p:tgtEl>
                                          <p:spTgt spid="23"/>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fade">
                                      <p:cBhvr>
                                        <p:cTn id="81" dur="1000"/>
                                        <p:tgtEl>
                                          <p:spTgt spid="26"/>
                                        </p:tgtEl>
                                      </p:cBhvr>
                                    </p:animEffect>
                                    <p:anim calcmode="lin" valueType="num">
                                      <p:cBhvr>
                                        <p:cTn id="82" dur="1000" fill="hold"/>
                                        <p:tgtEl>
                                          <p:spTgt spid="26"/>
                                        </p:tgtEl>
                                        <p:attrNameLst>
                                          <p:attrName>ppt_x</p:attrName>
                                        </p:attrNameLst>
                                      </p:cBhvr>
                                      <p:tavLst>
                                        <p:tav tm="0">
                                          <p:val>
                                            <p:strVal val="#ppt_x"/>
                                          </p:val>
                                        </p:tav>
                                        <p:tav tm="100000">
                                          <p:val>
                                            <p:strVal val="#ppt_x"/>
                                          </p:val>
                                        </p:tav>
                                      </p:tavLst>
                                    </p:anim>
                                    <p:anim calcmode="lin" valueType="num">
                                      <p:cBhvr>
                                        <p:cTn id="83" dur="1000" fill="hold"/>
                                        <p:tgtEl>
                                          <p:spTgt spid="26"/>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4"/>
                                        </p:tgtEl>
                                        <p:attrNameLst>
                                          <p:attrName>style.visibility</p:attrName>
                                        </p:attrNameLst>
                                      </p:cBhvr>
                                      <p:to>
                                        <p:strVal val="visible"/>
                                      </p:to>
                                    </p:set>
                                    <p:animEffect transition="in" filter="fade">
                                      <p:cBhvr>
                                        <p:cTn id="86" dur="1000"/>
                                        <p:tgtEl>
                                          <p:spTgt spid="24"/>
                                        </p:tgtEl>
                                      </p:cBhvr>
                                    </p:animEffect>
                                    <p:anim calcmode="lin" valueType="num">
                                      <p:cBhvr>
                                        <p:cTn id="87" dur="1000" fill="hold"/>
                                        <p:tgtEl>
                                          <p:spTgt spid="24"/>
                                        </p:tgtEl>
                                        <p:attrNameLst>
                                          <p:attrName>ppt_x</p:attrName>
                                        </p:attrNameLst>
                                      </p:cBhvr>
                                      <p:tavLst>
                                        <p:tav tm="0">
                                          <p:val>
                                            <p:strVal val="#ppt_x"/>
                                          </p:val>
                                        </p:tav>
                                        <p:tav tm="100000">
                                          <p:val>
                                            <p:strVal val="#ppt_x"/>
                                          </p:val>
                                        </p:tav>
                                      </p:tavLst>
                                    </p:anim>
                                    <p:anim calcmode="lin" valueType="num">
                                      <p:cBhvr>
                                        <p:cTn id="88" dur="1000" fill="hold"/>
                                        <p:tgtEl>
                                          <p:spTgt spid="24"/>
                                        </p:tgtEl>
                                        <p:attrNameLst>
                                          <p:attrName>ppt_y</p:attrName>
                                        </p:attrNameLst>
                                      </p:cBhvr>
                                      <p:tavLst>
                                        <p:tav tm="0">
                                          <p:val>
                                            <p:strVal val="#ppt_y+.1"/>
                                          </p:val>
                                        </p:tav>
                                        <p:tav tm="100000">
                                          <p:val>
                                            <p:strVal val="#ppt_y"/>
                                          </p:val>
                                        </p:tav>
                                      </p:tavLst>
                                    </p:anim>
                                  </p:childTnLst>
                                </p:cTn>
                              </p:par>
                              <p:par>
                                <p:cTn id="89" presetID="42" presetClass="entr" presetSubtype="0" fill="hold" nodeType="with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fade">
                                      <p:cBhvr>
                                        <p:cTn id="91" dur="1000"/>
                                        <p:tgtEl>
                                          <p:spTgt spid="20"/>
                                        </p:tgtEl>
                                      </p:cBhvr>
                                    </p:animEffect>
                                    <p:anim calcmode="lin" valueType="num">
                                      <p:cBhvr>
                                        <p:cTn id="92" dur="1000" fill="hold"/>
                                        <p:tgtEl>
                                          <p:spTgt spid="20"/>
                                        </p:tgtEl>
                                        <p:attrNameLst>
                                          <p:attrName>ppt_x</p:attrName>
                                        </p:attrNameLst>
                                      </p:cBhvr>
                                      <p:tavLst>
                                        <p:tav tm="0">
                                          <p:val>
                                            <p:strVal val="#ppt_x"/>
                                          </p:val>
                                        </p:tav>
                                        <p:tav tm="100000">
                                          <p:val>
                                            <p:strVal val="#ppt_x"/>
                                          </p:val>
                                        </p:tav>
                                      </p:tavLst>
                                    </p:anim>
                                    <p:anim calcmode="lin" valueType="num">
                                      <p:cBhvr>
                                        <p:cTn id="93" dur="1000" fill="hold"/>
                                        <p:tgtEl>
                                          <p:spTgt spid="20"/>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fade">
                                      <p:cBhvr>
                                        <p:cTn id="96" dur="1000"/>
                                        <p:tgtEl>
                                          <p:spTgt spid="28"/>
                                        </p:tgtEl>
                                      </p:cBhvr>
                                    </p:animEffect>
                                    <p:anim calcmode="lin" valueType="num">
                                      <p:cBhvr>
                                        <p:cTn id="97" dur="1000" fill="hold"/>
                                        <p:tgtEl>
                                          <p:spTgt spid="28"/>
                                        </p:tgtEl>
                                        <p:attrNameLst>
                                          <p:attrName>ppt_x</p:attrName>
                                        </p:attrNameLst>
                                      </p:cBhvr>
                                      <p:tavLst>
                                        <p:tav tm="0">
                                          <p:val>
                                            <p:strVal val="#ppt_x"/>
                                          </p:val>
                                        </p:tav>
                                        <p:tav tm="100000">
                                          <p:val>
                                            <p:strVal val="#ppt_x"/>
                                          </p:val>
                                        </p:tav>
                                      </p:tavLst>
                                    </p:anim>
                                    <p:anim calcmode="lin" valueType="num">
                                      <p:cBhvr>
                                        <p:cTn id="98"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6" presetClass="entr" presetSubtype="0" fill="hold" grpId="0" nodeType="clickEffect">
                                  <p:stCondLst>
                                    <p:cond delay="0"/>
                                  </p:stCondLst>
                                  <p:childTnLst>
                                    <p:set>
                                      <p:cBhvr>
                                        <p:cTn id="102" dur="1" fill="hold">
                                          <p:stCondLst>
                                            <p:cond delay="0"/>
                                          </p:stCondLst>
                                        </p:cTn>
                                        <p:tgtEl>
                                          <p:spTgt spid="35"/>
                                        </p:tgtEl>
                                        <p:attrNameLst>
                                          <p:attrName>style.visibility</p:attrName>
                                        </p:attrNameLst>
                                      </p:cBhvr>
                                      <p:to>
                                        <p:strVal val="visible"/>
                                      </p:to>
                                    </p:set>
                                    <p:animEffect transition="in" filter="wipe(down)">
                                      <p:cBhvr>
                                        <p:cTn id="103" dur="580">
                                          <p:stCondLst>
                                            <p:cond delay="0"/>
                                          </p:stCondLst>
                                        </p:cTn>
                                        <p:tgtEl>
                                          <p:spTgt spid="35"/>
                                        </p:tgtEl>
                                      </p:cBhvr>
                                    </p:animEffect>
                                    <p:anim calcmode="lin" valueType="num">
                                      <p:cBhvr>
                                        <p:cTn id="104" dur="1822"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35"/>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35"/>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35"/>
                                        </p:tgtEl>
                                        <p:attrNameLst>
                                          <p:attrName>ppt_y</p:attrName>
                                        </p:attrNameLst>
                                      </p:cBhvr>
                                      <p:tavLst>
                                        <p:tav tm="0" fmla="#ppt_y-sin(pi*$)/81">
                                          <p:val>
                                            <p:fltVal val="0"/>
                                          </p:val>
                                        </p:tav>
                                        <p:tav tm="100000">
                                          <p:val>
                                            <p:fltVal val="1"/>
                                          </p:val>
                                        </p:tav>
                                      </p:tavLst>
                                    </p:anim>
                                    <p:animScale>
                                      <p:cBhvr>
                                        <p:cTn id="109" dur="26">
                                          <p:stCondLst>
                                            <p:cond delay="650"/>
                                          </p:stCondLst>
                                        </p:cTn>
                                        <p:tgtEl>
                                          <p:spTgt spid="35"/>
                                        </p:tgtEl>
                                      </p:cBhvr>
                                      <p:to x="100000" y="60000"/>
                                    </p:animScale>
                                    <p:animScale>
                                      <p:cBhvr>
                                        <p:cTn id="110" dur="166" decel="50000">
                                          <p:stCondLst>
                                            <p:cond delay="676"/>
                                          </p:stCondLst>
                                        </p:cTn>
                                        <p:tgtEl>
                                          <p:spTgt spid="35"/>
                                        </p:tgtEl>
                                      </p:cBhvr>
                                      <p:to x="100000" y="100000"/>
                                    </p:animScale>
                                    <p:animScale>
                                      <p:cBhvr>
                                        <p:cTn id="111" dur="26">
                                          <p:stCondLst>
                                            <p:cond delay="1312"/>
                                          </p:stCondLst>
                                        </p:cTn>
                                        <p:tgtEl>
                                          <p:spTgt spid="35"/>
                                        </p:tgtEl>
                                      </p:cBhvr>
                                      <p:to x="100000" y="80000"/>
                                    </p:animScale>
                                    <p:animScale>
                                      <p:cBhvr>
                                        <p:cTn id="112" dur="166" decel="50000">
                                          <p:stCondLst>
                                            <p:cond delay="1338"/>
                                          </p:stCondLst>
                                        </p:cTn>
                                        <p:tgtEl>
                                          <p:spTgt spid="35"/>
                                        </p:tgtEl>
                                      </p:cBhvr>
                                      <p:to x="100000" y="100000"/>
                                    </p:animScale>
                                    <p:animScale>
                                      <p:cBhvr>
                                        <p:cTn id="113" dur="26">
                                          <p:stCondLst>
                                            <p:cond delay="1642"/>
                                          </p:stCondLst>
                                        </p:cTn>
                                        <p:tgtEl>
                                          <p:spTgt spid="35"/>
                                        </p:tgtEl>
                                      </p:cBhvr>
                                      <p:to x="100000" y="90000"/>
                                    </p:animScale>
                                    <p:animScale>
                                      <p:cBhvr>
                                        <p:cTn id="114" dur="166" decel="50000">
                                          <p:stCondLst>
                                            <p:cond delay="1668"/>
                                          </p:stCondLst>
                                        </p:cTn>
                                        <p:tgtEl>
                                          <p:spTgt spid="35"/>
                                        </p:tgtEl>
                                      </p:cBhvr>
                                      <p:to x="100000" y="100000"/>
                                    </p:animScale>
                                    <p:animScale>
                                      <p:cBhvr>
                                        <p:cTn id="115" dur="26">
                                          <p:stCondLst>
                                            <p:cond delay="1808"/>
                                          </p:stCondLst>
                                        </p:cTn>
                                        <p:tgtEl>
                                          <p:spTgt spid="35"/>
                                        </p:tgtEl>
                                      </p:cBhvr>
                                      <p:to x="100000" y="95000"/>
                                    </p:animScale>
                                    <p:animScale>
                                      <p:cBhvr>
                                        <p:cTn id="116" dur="166" decel="50000">
                                          <p:stCondLst>
                                            <p:cond delay="1834"/>
                                          </p:stCondLst>
                                        </p:cTn>
                                        <p:tgtEl>
                                          <p:spTgt spid="35"/>
                                        </p:tgtEl>
                                      </p:cBhvr>
                                      <p:to x="100000" y="100000"/>
                                    </p:animScale>
                                  </p:childTnLst>
                                </p:cTn>
                              </p:par>
                              <p:par>
                                <p:cTn id="117" presetID="26" presetClass="entr" presetSubtype="0" fill="hold" nodeType="with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down)">
                                      <p:cBhvr>
                                        <p:cTn id="119" dur="580">
                                          <p:stCondLst>
                                            <p:cond delay="0"/>
                                          </p:stCondLst>
                                        </p:cTn>
                                        <p:tgtEl>
                                          <p:spTgt spid="30"/>
                                        </p:tgtEl>
                                      </p:cBhvr>
                                    </p:animEffect>
                                    <p:anim calcmode="lin" valueType="num">
                                      <p:cBhvr>
                                        <p:cTn id="120" dur="1822"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0"/>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0"/>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0"/>
                                        </p:tgtEl>
                                        <p:attrNameLst>
                                          <p:attrName>ppt_y</p:attrName>
                                        </p:attrNameLst>
                                      </p:cBhvr>
                                      <p:tavLst>
                                        <p:tav tm="0" fmla="#ppt_y-sin(pi*$)/81">
                                          <p:val>
                                            <p:fltVal val="0"/>
                                          </p:val>
                                        </p:tav>
                                        <p:tav tm="100000">
                                          <p:val>
                                            <p:fltVal val="1"/>
                                          </p:val>
                                        </p:tav>
                                      </p:tavLst>
                                    </p:anim>
                                    <p:animScale>
                                      <p:cBhvr>
                                        <p:cTn id="125" dur="26">
                                          <p:stCondLst>
                                            <p:cond delay="650"/>
                                          </p:stCondLst>
                                        </p:cTn>
                                        <p:tgtEl>
                                          <p:spTgt spid="30"/>
                                        </p:tgtEl>
                                      </p:cBhvr>
                                      <p:to x="100000" y="60000"/>
                                    </p:animScale>
                                    <p:animScale>
                                      <p:cBhvr>
                                        <p:cTn id="126" dur="166" decel="50000">
                                          <p:stCondLst>
                                            <p:cond delay="676"/>
                                          </p:stCondLst>
                                        </p:cTn>
                                        <p:tgtEl>
                                          <p:spTgt spid="30"/>
                                        </p:tgtEl>
                                      </p:cBhvr>
                                      <p:to x="100000" y="100000"/>
                                    </p:animScale>
                                    <p:animScale>
                                      <p:cBhvr>
                                        <p:cTn id="127" dur="26">
                                          <p:stCondLst>
                                            <p:cond delay="1312"/>
                                          </p:stCondLst>
                                        </p:cTn>
                                        <p:tgtEl>
                                          <p:spTgt spid="30"/>
                                        </p:tgtEl>
                                      </p:cBhvr>
                                      <p:to x="100000" y="80000"/>
                                    </p:animScale>
                                    <p:animScale>
                                      <p:cBhvr>
                                        <p:cTn id="128" dur="166" decel="50000">
                                          <p:stCondLst>
                                            <p:cond delay="1338"/>
                                          </p:stCondLst>
                                        </p:cTn>
                                        <p:tgtEl>
                                          <p:spTgt spid="30"/>
                                        </p:tgtEl>
                                      </p:cBhvr>
                                      <p:to x="100000" y="100000"/>
                                    </p:animScale>
                                    <p:animScale>
                                      <p:cBhvr>
                                        <p:cTn id="129" dur="26">
                                          <p:stCondLst>
                                            <p:cond delay="1642"/>
                                          </p:stCondLst>
                                        </p:cTn>
                                        <p:tgtEl>
                                          <p:spTgt spid="30"/>
                                        </p:tgtEl>
                                      </p:cBhvr>
                                      <p:to x="100000" y="90000"/>
                                    </p:animScale>
                                    <p:animScale>
                                      <p:cBhvr>
                                        <p:cTn id="130" dur="166" decel="50000">
                                          <p:stCondLst>
                                            <p:cond delay="1668"/>
                                          </p:stCondLst>
                                        </p:cTn>
                                        <p:tgtEl>
                                          <p:spTgt spid="30"/>
                                        </p:tgtEl>
                                      </p:cBhvr>
                                      <p:to x="100000" y="100000"/>
                                    </p:animScale>
                                    <p:animScale>
                                      <p:cBhvr>
                                        <p:cTn id="131" dur="26">
                                          <p:stCondLst>
                                            <p:cond delay="1808"/>
                                          </p:stCondLst>
                                        </p:cTn>
                                        <p:tgtEl>
                                          <p:spTgt spid="30"/>
                                        </p:tgtEl>
                                      </p:cBhvr>
                                      <p:to x="100000" y="95000"/>
                                    </p:animScale>
                                    <p:animScale>
                                      <p:cBhvr>
                                        <p:cTn id="132" dur="166" decel="50000">
                                          <p:stCondLst>
                                            <p:cond delay="1834"/>
                                          </p:stCondLst>
                                        </p:cTn>
                                        <p:tgtEl>
                                          <p:spTgt spid="30"/>
                                        </p:tgtEl>
                                      </p:cBhvr>
                                      <p:to x="100000" y="100000"/>
                                    </p:animScale>
                                  </p:childTnLst>
                                </p:cTn>
                              </p:par>
                              <p:par>
                                <p:cTn id="133" presetID="26" presetClass="entr" presetSubtype="0" fill="hold" grpId="0" nodeType="with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80">
                                          <p:stCondLst>
                                            <p:cond delay="0"/>
                                          </p:stCondLst>
                                        </p:cTn>
                                        <p:tgtEl>
                                          <p:spTgt spid="33"/>
                                        </p:tgtEl>
                                      </p:cBhvr>
                                    </p:animEffect>
                                    <p:anim calcmode="lin" valueType="num">
                                      <p:cBhvr>
                                        <p:cTn id="136"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141" dur="26">
                                          <p:stCondLst>
                                            <p:cond delay="650"/>
                                          </p:stCondLst>
                                        </p:cTn>
                                        <p:tgtEl>
                                          <p:spTgt spid="33"/>
                                        </p:tgtEl>
                                      </p:cBhvr>
                                      <p:to x="100000" y="60000"/>
                                    </p:animScale>
                                    <p:animScale>
                                      <p:cBhvr>
                                        <p:cTn id="142" dur="166" decel="50000">
                                          <p:stCondLst>
                                            <p:cond delay="676"/>
                                          </p:stCondLst>
                                        </p:cTn>
                                        <p:tgtEl>
                                          <p:spTgt spid="33"/>
                                        </p:tgtEl>
                                      </p:cBhvr>
                                      <p:to x="100000" y="100000"/>
                                    </p:animScale>
                                    <p:animScale>
                                      <p:cBhvr>
                                        <p:cTn id="143" dur="26">
                                          <p:stCondLst>
                                            <p:cond delay="1312"/>
                                          </p:stCondLst>
                                        </p:cTn>
                                        <p:tgtEl>
                                          <p:spTgt spid="33"/>
                                        </p:tgtEl>
                                      </p:cBhvr>
                                      <p:to x="100000" y="80000"/>
                                    </p:animScale>
                                    <p:animScale>
                                      <p:cBhvr>
                                        <p:cTn id="144" dur="166" decel="50000">
                                          <p:stCondLst>
                                            <p:cond delay="1338"/>
                                          </p:stCondLst>
                                        </p:cTn>
                                        <p:tgtEl>
                                          <p:spTgt spid="33"/>
                                        </p:tgtEl>
                                      </p:cBhvr>
                                      <p:to x="100000" y="100000"/>
                                    </p:animScale>
                                    <p:animScale>
                                      <p:cBhvr>
                                        <p:cTn id="145" dur="26">
                                          <p:stCondLst>
                                            <p:cond delay="1642"/>
                                          </p:stCondLst>
                                        </p:cTn>
                                        <p:tgtEl>
                                          <p:spTgt spid="33"/>
                                        </p:tgtEl>
                                      </p:cBhvr>
                                      <p:to x="100000" y="90000"/>
                                    </p:animScale>
                                    <p:animScale>
                                      <p:cBhvr>
                                        <p:cTn id="146" dur="166" decel="50000">
                                          <p:stCondLst>
                                            <p:cond delay="1668"/>
                                          </p:stCondLst>
                                        </p:cTn>
                                        <p:tgtEl>
                                          <p:spTgt spid="33"/>
                                        </p:tgtEl>
                                      </p:cBhvr>
                                      <p:to x="100000" y="100000"/>
                                    </p:animScale>
                                    <p:animScale>
                                      <p:cBhvr>
                                        <p:cTn id="147" dur="26">
                                          <p:stCondLst>
                                            <p:cond delay="1808"/>
                                          </p:stCondLst>
                                        </p:cTn>
                                        <p:tgtEl>
                                          <p:spTgt spid="33"/>
                                        </p:tgtEl>
                                      </p:cBhvr>
                                      <p:to x="100000" y="95000"/>
                                    </p:animScale>
                                    <p:animScale>
                                      <p:cBhvr>
                                        <p:cTn id="148" dur="166" decel="50000">
                                          <p:stCondLst>
                                            <p:cond delay="1834"/>
                                          </p:stCondLst>
                                        </p:cTn>
                                        <p:tgtEl>
                                          <p:spTgt spid="33"/>
                                        </p:tgtEl>
                                      </p:cBhvr>
                                      <p:to x="100000" y="100000"/>
                                    </p:animScale>
                                  </p:childTnLst>
                                </p:cTn>
                              </p:par>
                              <p:par>
                                <p:cTn id="149" presetID="26" presetClass="entr" presetSubtype="0" fill="hold" grpId="0" nodeType="withEffect">
                                  <p:stCondLst>
                                    <p:cond delay="0"/>
                                  </p:stCondLst>
                                  <p:childTnLst>
                                    <p:set>
                                      <p:cBhvr>
                                        <p:cTn id="150" dur="1" fill="hold">
                                          <p:stCondLst>
                                            <p:cond delay="0"/>
                                          </p:stCondLst>
                                        </p:cTn>
                                        <p:tgtEl>
                                          <p:spTgt spid="31"/>
                                        </p:tgtEl>
                                        <p:attrNameLst>
                                          <p:attrName>style.visibility</p:attrName>
                                        </p:attrNameLst>
                                      </p:cBhvr>
                                      <p:to>
                                        <p:strVal val="visible"/>
                                      </p:to>
                                    </p:set>
                                    <p:animEffect transition="in" filter="wipe(down)">
                                      <p:cBhvr>
                                        <p:cTn id="151" dur="580">
                                          <p:stCondLst>
                                            <p:cond delay="0"/>
                                          </p:stCondLst>
                                        </p:cTn>
                                        <p:tgtEl>
                                          <p:spTgt spid="31"/>
                                        </p:tgtEl>
                                      </p:cBhvr>
                                    </p:animEffect>
                                    <p:anim calcmode="lin" valueType="num">
                                      <p:cBhvr>
                                        <p:cTn id="152"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157" dur="26">
                                          <p:stCondLst>
                                            <p:cond delay="650"/>
                                          </p:stCondLst>
                                        </p:cTn>
                                        <p:tgtEl>
                                          <p:spTgt spid="31"/>
                                        </p:tgtEl>
                                      </p:cBhvr>
                                      <p:to x="100000" y="60000"/>
                                    </p:animScale>
                                    <p:animScale>
                                      <p:cBhvr>
                                        <p:cTn id="158" dur="166" decel="50000">
                                          <p:stCondLst>
                                            <p:cond delay="676"/>
                                          </p:stCondLst>
                                        </p:cTn>
                                        <p:tgtEl>
                                          <p:spTgt spid="31"/>
                                        </p:tgtEl>
                                      </p:cBhvr>
                                      <p:to x="100000" y="100000"/>
                                    </p:animScale>
                                    <p:animScale>
                                      <p:cBhvr>
                                        <p:cTn id="159" dur="26">
                                          <p:stCondLst>
                                            <p:cond delay="1312"/>
                                          </p:stCondLst>
                                        </p:cTn>
                                        <p:tgtEl>
                                          <p:spTgt spid="31"/>
                                        </p:tgtEl>
                                      </p:cBhvr>
                                      <p:to x="100000" y="80000"/>
                                    </p:animScale>
                                    <p:animScale>
                                      <p:cBhvr>
                                        <p:cTn id="160" dur="166" decel="50000">
                                          <p:stCondLst>
                                            <p:cond delay="1338"/>
                                          </p:stCondLst>
                                        </p:cTn>
                                        <p:tgtEl>
                                          <p:spTgt spid="31"/>
                                        </p:tgtEl>
                                      </p:cBhvr>
                                      <p:to x="100000" y="100000"/>
                                    </p:animScale>
                                    <p:animScale>
                                      <p:cBhvr>
                                        <p:cTn id="161" dur="26">
                                          <p:stCondLst>
                                            <p:cond delay="1642"/>
                                          </p:stCondLst>
                                        </p:cTn>
                                        <p:tgtEl>
                                          <p:spTgt spid="31"/>
                                        </p:tgtEl>
                                      </p:cBhvr>
                                      <p:to x="100000" y="90000"/>
                                    </p:animScale>
                                    <p:animScale>
                                      <p:cBhvr>
                                        <p:cTn id="162" dur="166" decel="50000">
                                          <p:stCondLst>
                                            <p:cond delay="1668"/>
                                          </p:stCondLst>
                                        </p:cTn>
                                        <p:tgtEl>
                                          <p:spTgt spid="31"/>
                                        </p:tgtEl>
                                      </p:cBhvr>
                                      <p:to x="100000" y="100000"/>
                                    </p:animScale>
                                    <p:animScale>
                                      <p:cBhvr>
                                        <p:cTn id="163" dur="26">
                                          <p:stCondLst>
                                            <p:cond delay="1808"/>
                                          </p:stCondLst>
                                        </p:cTn>
                                        <p:tgtEl>
                                          <p:spTgt spid="31"/>
                                        </p:tgtEl>
                                      </p:cBhvr>
                                      <p:to x="100000" y="95000"/>
                                    </p:animScale>
                                    <p:animScale>
                                      <p:cBhvr>
                                        <p:cTn id="164" dur="166" decel="50000">
                                          <p:stCondLst>
                                            <p:cond delay="1834"/>
                                          </p:stCondLst>
                                        </p:cTn>
                                        <p:tgtEl>
                                          <p:spTgt spid="31"/>
                                        </p:tgtEl>
                                      </p:cBhvr>
                                      <p:to x="100000" y="100000"/>
                                    </p:animScale>
                                  </p:childTnLst>
                                </p:cTn>
                              </p:par>
                              <p:par>
                                <p:cTn id="165" presetID="26" presetClass="entr" presetSubtype="0" fill="hold" grpId="0" nodeType="with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wipe(down)">
                                      <p:cBhvr>
                                        <p:cTn id="167" dur="580">
                                          <p:stCondLst>
                                            <p:cond delay="0"/>
                                          </p:stCondLst>
                                        </p:cTn>
                                        <p:tgtEl>
                                          <p:spTgt spid="34"/>
                                        </p:tgtEl>
                                      </p:cBhvr>
                                    </p:animEffect>
                                    <p:anim calcmode="lin" valueType="num">
                                      <p:cBhvr>
                                        <p:cTn id="168" dur="1822" tmFilter="0,0; 0.14,0.36; 0.43,0.73; 0.71,0.91; 1.0,1.0">
                                          <p:stCondLst>
                                            <p:cond delay="0"/>
                                          </p:stCondLst>
                                        </p:cTn>
                                        <p:tgtEl>
                                          <p:spTgt spid="34"/>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34"/>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34"/>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34"/>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34"/>
                                        </p:tgtEl>
                                        <p:attrNameLst>
                                          <p:attrName>ppt_y</p:attrName>
                                        </p:attrNameLst>
                                      </p:cBhvr>
                                      <p:tavLst>
                                        <p:tav tm="0" fmla="#ppt_y-sin(pi*$)/81">
                                          <p:val>
                                            <p:fltVal val="0"/>
                                          </p:val>
                                        </p:tav>
                                        <p:tav tm="100000">
                                          <p:val>
                                            <p:fltVal val="1"/>
                                          </p:val>
                                        </p:tav>
                                      </p:tavLst>
                                    </p:anim>
                                    <p:animScale>
                                      <p:cBhvr>
                                        <p:cTn id="173" dur="26">
                                          <p:stCondLst>
                                            <p:cond delay="650"/>
                                          </p:stCondLst>
                                        </p:cTn>
                                        <p:tgtEl>
                                          <p:spTgt spid="34"/>
                                        </p:tgtEl>
                                      </p:cBhvr>
                                      <p:to x="100000" y="60000"/>
                                    </p:animScale>
                                    <p:animScale>
                                      <p:cBhvr>
                                        <p:cTn id="174" dur="166" decel="50000">
                                          <p:stCondLst>
                                            <p:cond delay="676"/>
                                          </p:stCondLst>
                                        </p:cTn>
                                        <p:tgtEl>
                                          <p:spTgt spid="34"/>
                                        </p:tgtEl>
                                      </p:cBhvr>
                                      <p:to x="100000" y="100000"/>
                                    </p:animScale>
                                    <p:animScale>
                                      <p:cBhvr>
                                        <p:cTn id="175" dur="26">
                                          <p:stCondLst>
                                            <p:cond delay="1312"/>
                                          </p:stCondLst>
                                        </p:cTn>
                                        <p:tgtEl>
                                          <p:spTgt spid="34"/>
                                        </p:tgtEl>
                                      </p:cBhvr>
                                      <p:to x="100000" y="80000"/>
                                    </p:animScale>
                                    <p:animScale>
                                      <p:cBhvr>
                                        <p:cTn id="176" dur="166" decel="50000">
                                          <p:stCondLst>
                                            <p:cond delay="1338"/>
                                          </p:stCondLst>
                                        </p:cTn>
                                        <p:tgtEl>
                                          <p:spTgt spid="34"/>
                                        </p:tgtEl>
                                      </p:cBhvr>
                                      <p:to x="100000" y="100000"/>
                                    </p:animScale>
                                    <p:animScale>
                                      <p:cBhvr>
                                        <p:cTn id="177" dur="26">
                                          <p:stCondLst>
                                            <p:cond delay="1642"/>
                                          </p:stCondLst>
                                        </p:cTn>
                                        <p:tgtEl>
                                          <p:spTgt spid="34"/>
                                        </p:tgtEl>
                                      </p:cBhvr>
                                      <p:to x="100000" y="90000"/>
                                    </p:animScale>
                                    <p:animScale>
                                      <p:cBhvr>
                                        <p:cTn id="178" dur="166" decel="50000">
                                          <p:stCondLst>
                                            <p:cond delay="1668"/>
                                          </p:stCondLst>
                                        </p:cTn>
                                        <p:tgtEl>
                                          <p:spTgt spid="34"/>
                                        </p:tgtEl>
                                      </p:cBhvr>
                                      <p:to x="100000" y="100000"/>
                                    </p:animScale>
                                    <p:animScale>
                                      <p:cBhvr>
                                        <p:cTn id="179" dur="26">
                                          <p:stCondLst>
                                            <p:cond delay="1808"/>
                                          </p:stCondLst>
                                        </p:cTn>
                                        <p:tgtEl>
                                          <p:spTgt spid="34"/>
                                        </p:tgtEl>
                                      </p:cBhvr>
                                      <p:to x="100000" y="95000"/>
                                    </p:animScale>
                                    <p:animScale>
                                      <p:cBhvr>
                                        <p:cTn id="180" dur="166" decel="50000">
                                          <p:stCondLst>
                                            <p:cond delay="1834"/>
                                          </p:stCondLst>
                                        </p:cTn>
                                        <p:tgtEl>
                                          <p:spTgt spid="34"/>
                                        </p:tgtEl>
                                      </p:cBhvr>
                                      <p:to x="100000" y="100000"/>
                                    </p:animScale>
                                  </p:childTnLst>
                                </p:cTn>
                              </p:par>
                              <p:par>
                                <p:cTn id="181" presetID="26" presetClass="entr" presetSubtype="0" fill="hold" nodeType="withEffect">
                                  <p:stCondLst>
                                    <p:cond delay="0"/>
                                  </p:stCondLst>
                                  <p:childTnLst>
                                    <p:set>
                                      <p:cBhvr>
                                        <p:cTn id="182" dur="1" fill="hold">
                                          <p:stCondLst>
                                            <p:cond delay="0"/>
                                          </p:stCondLst>
                                        </p:cTn>
                                        <p:tgtEl>
                                          <p:spTgt spid="29"/>
                                        </p:tgtEl>
                                        <p:attrNameLst>
                                          <p:attrName>style.visibility</p:attrName>
                                        </p:attrNameLst>
                                      </p:cBhvr>
                                      <p:to>
                                        <p:strVal val="visible"/>
                                      </p:to>
                                    </p:set>
                                    <p:animEffect transition="in" filter="wipe(down)">
                                      <p:cBhvr>
                                        <p:cTn id="183" dur="580">
                                          <p:stCondLst>
                                            <p:cond delay="0"/>
                                          </p:stCondLst>
                                        </p:cTn>
                                        <p:tgtEl>
                                          <p:spTgt spid="29"/>
                                        </p:tgtEl>
                                      </p:cBhvr>
                                    </p:animEffect>
                                    <p:anim calcmode="lin" valueType="num">
                                      <p:cBhvr>
                                        <p:cTn id="184"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189" dur="26">
                                          <p:stCondLst>
                                            <p:cond delay="650"/>
                                          </p:stCondLst>
                                        </p:cTn>
                                        <p:tgtEl>
                                          <p:spTgt spid="29"/>
                                        </p:tgtEl>
                                      </p:cBhvr>
                                      <p:to x="100000" y="60000"/>
                                    </p:animScale>
                                    <p:animScale>
                                      <p:cBhvr>
                                        <p:cTn id="190" dur="166" decel="50000">
                                          <p:stCondLst>
                                            <p:cond delay="676"/>
                                          </p:stCondLst>
                                        </p:cTn>
                                        <p:tgtEl>
                                          <p:spTgt spid="29"/>
                                        </p:tgtEl>
                                      </p:cBhvr>
                                      <p:to x="100000" y="100000"/>
                                    </p:animScale>
                                    <p:animScale>
                                      <p:cBhvr>
                                        <p:cTn id="191" dur="26">
                                          <p:stCondLst>
                                            <p:cond delay="1312"/>
                                          </p:stCondLst>
                                        </p:cTn>
                                        <p:tgtEl>
                                          <p:spTgt spid="29"/>
                                        </p:tgtEl>
                                      </p:cBhvr>
                                      <p:to x="100000" y="80000"/>
                                    </p:animScale>
                                    <p:animScale>
                                      <p:cBhvr>
                                        <p:cTn id="192" dur="166" decel="50000">
                                          <p:stCondLst>
                                            <p:cond delay="1338"/>
                                          </p:stCondLst>
                                        </p:cTn>
                                        <p:tgtEl>
                                          <p:spTgt spid="29"/>
                                        </p:tgtEl>
                                      </p:cBhvr>
                                      <p:to x="100000" y="100000"/>
                                    </p:animScale>
                                    <p:animScale>
                                      <p:cBhvr>
                                        <p:cTn id="193" dur="26">
                                          <p:stCondLst>
                                            <p:cond delay="1642"/>
                                          </p:stCondLst>
                                        </p:cTn>
                                        <p:tgtEl>
                                          <p:spTgt spid="29"/>
                                        </p:tgtEl>
                                      </p:cBhvr>
                                      <p:to x="100000" y="90000"/>
                                    </p:animScale>
                                    <p:animScale>
                                      <p:cBhvr>
                                        <p:cTn id="194" dur="166" decel="50000">
                                          <p:stCondLst>
                                            <p:cond delay="1668"/>
                                          </p:stCondLst>
                                        </p:cTn>
                                        <p:tgtEl>
                                          <p:spTgt spid="29"/>
                                        </p:tgtEl>
                                      </p:cBhvr>
                                      <p:to x="100000" y="100000"/>
                                    </p:animScale>
                                    <p:animScale>
                                      <p:cBhvr>
                                        <p:cTn id="195" dur="26">
                                          <p:stCondLst>
                                            <p:cond delay="1808"/>
                                          </p:stCondLst>
                                        </p:cTn>
                                        <p:tgtEl>
                                          <p:spTgt spid="29"/>
                                        </p:tgtEl>
                                      </p:cBhvr>
                                      <p:to x="100000" y="95000"/>
                                    </p:animScale>
                                    <p:animScale>
                                      <p:cBhvr>
                                        <p:cTn id="196" dur="166" decel="50000">
                                          <p:stCondLst>
                                            <p:cond delay="1834"/>
                                          </p:stCondLst>
                                        </p:cTn>
                                        <p:tgtEl>
                                          <p:spTgt spid="2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3" grpId="0"/>
      <p:bldP spid="15" grpId="0" animBg="1"/>
      <p:bldP spid="16" grpId="0" animBg="1"/>
      <p:bldP spid="18" grpId="0"/>
      <p:bldP spid="19" grpId="0"/>
      <p:bldP spid="21" grpId="0" animBg="1"/>
      <p:bldP spid="22" grpId="0" animBg="1"/>
      <p:bldP spid="24" grpId="0" animBg="1"/>
      <p:bldP spid="26" grpId="0"/>
      <p:bldP spid="27" grpId="0"/>
      <p:bldP spid="28" grpId="0"/>
      <p:bldP spid="31" grpId="0" animBg="1"/>
      <p:bldP spid="33" grpId="0"/>
      <p:bldP spid="34" grpId="0"/>
      <p:bldP spid="3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6 Hoofdcriteria binnen </a:t>
            </a:r>
            <a:br>
              <a:rPr lang="nl-NL" dirty="0" smtClean="0"/>
            </a:br>
            <a:r>
              <a:rPr lang="nl-NL" dirty="0" smtClean="0"/>
              <a:t>Duurzaam Doeltaal</a:t>
            </a:r>
            <a:endParaRPr lang="nl-NL" dirty="0"/>
          </a:p>
        </p:txBody>
      </p:sp>
      <p:sp>
        <p:nvSpPr>
          <p:cNvPr id="3" name="Tijdelijke aanduiding voor inhoud 2"/>
          <p:cNvSpPr>
            <a:spLocks noGrp="1"/>
          </p:cNvSpPr>
          <p:nvPr>
            <p:ph idx="1"/>
          </p:nvPr>
        </p:nvSpPr>
        <p:spPr>
          <a:xfrm>
            <a:off x="457200" y="1924152"/>
            <a:ext cx="8229600" cy="4202011"/>
          </a:xfrm>
        </p:spPr>
        <p:txBody>
          <a:bodyPr>
            <a:normAutofit/>
          </a:bodyPr>
          <a:lstStyle/>
          <a:p>
            <a:pPr marL="514350" indent="-514350">
              <a:buAutoNum type="alphaUcPeriod"/>
            </a:pPr>
            <a:r>
              <a:rPr lang="nl-NL" dirty="0" smtClean="0"/>
              <a:t>Doeltaal of L1</a:t>
            </a:r>
          </a:p>
          <a:p>
            <a:pPr marL="514350" indent="-514350">
              <a:buAutoNum type="alphaUcPeriod"/>
            </a:pPr>
            <a:r>
              <a:rPr lang="nl-NL" dirty="0" smtClean="0"/>
              <a:t>Doeltaal </a:t>
            </a:r>
            <a:r>
              <a:rPr lang="nl-NL" i="1" dirty="0" smtClean="0"/>
              <a:t>instrumenteel</a:t>
            </a:r>
          </a:p>
          <a:p>
            <a:pPr marL="514350" indent="-514350">
              <a:buAutoNum type="alphaUcPeriod"/>
            </a:pPr>
            <a:r>
              <a:rPr lang="nl-NL" dirty="0" smtClean="0"/>
              <a:t>Veilig het leerproces bijsturen</a:t>
            </a:r>
          </a:p>
          <a:p>
            <a:pPr marL="514350" indent="-514350">
              <a:buAutoNum type="alphaUcPeriod"/>
            </a:pPr>
            <a:r>
              <a:rPr lang="nl-NL" dirty="0" smtClean="0"/>
              <a:t>Doeltaalinteractie: de leerling</a:t>
            </a:r>
          </a:p>
          <a:p>
            <a:pPr marL="514350" indent="-514350">
              <a:buAutoNum type="alphaUcPeriod"/>
            </a:pPr>
            <a:r>
              <a:rPr lang="nl-NL" dirty="0" smtClean="0"/>
              <a:t>Doeltaalinteractie: motiveren en activeren</a:t>
            </a:r>
          </a:p>
          <a:p>
            <a:pPr marL="514350" indent="-514350">
              <a:buAutoNum type="alphaUcPeriod"/>
            </a:pPr>
            <a:r>
              <a:rPr lang="nl-NL" dirty="0" smtClean="0"/>
              <a:t>Klassenmanagement</a:t>
            </a:r>
            <a:endParaRPr lang="nl-NL" dirty="0"/>
          </a:p>
        </p:txBody>
      </p:sp>
    </p:spTree>
    <p:extLst>
      <p:ext uri="{BB962C8B-B14F-4D97-AF65-F5344CB8AC3E}">
        <p14:creationId xmlns:p14="http://schemas.microsoft.com/office/powerpoint/2010/main" val="2781623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trips(down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trips(down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trips(down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strips(downLeft)">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Spreken &amp;#x0D;&amp;#x0A;in de moderne vreemde talen&amp;#x0D;&amp;#x0A;Uitspraak- en Doeltaaldidactiek&amp;quot;&quot;/&gt;&lt;property id=&quot;20307&quot; value=&quot;290&quot;/&gt;&lt;/object&gt;&lt;object type=&quot;3&quot; unique_id=&quot;10005&quot;&gt;&lt;property id=&quot;20148&quot; value=&quot;5&quot;/&gt;&lt;property id=&quot;20300&quot; value=&quot;Slide 2 - &amp;quot;Stellingen&amp;quot;&quot;/&gt;&lt;property id=&quot;20307&quot; value=&quot;292&quot;/&gt;&lt;/object&gt;&lt;object type=&quot;3&quot; unique_id=&quot;10006&quot;&gt;&lt;property id=&quot;20148&quot; value=&quot;5&quot;/&gt;&lt;property id=&quot;20300&quot; value=&quot;Slide 3 - &amp;quot;Wat is doeltaalgebruik?&amp;quot;&quot;/&gt;&lt;property id=&quot;20307&quot; value=&quot;319&quot;/&gt;&lt;/object&gt;&lt;object type=&quot;3&quot; unique_id=&quot;10007&quot;&gt;&lt;property id=&quot;20148&quot; value=&quot;5&quot;/&gt;&lt;property id=&quot;20300&quot; value=&quot;Slide 4&quot;/&gt;&lt;property id=&quot;20307&quot; value=&quot;309&quot;/&gt;&lt;/object&gt;&lt;object type=&quot;3&quot; unique_id=&quot;10008&quot;&gt;&lt;property id=&quot;20148&quot; value=&quot;5&quot;/&gt;&lt;property id=&quot;20300&quot; value=&quot;Slide 5 - &amp;quot;Onderzoek Duurzaam Doeltaal&amp;#x0D;&amp;#x0A;Waar gaat het om?&amp;quot;&quot;/&gt;&lt;property id=&quot;20307&quot; value=&quot;297&quot;/&gt;&lt;/object&gt;&lt;object type=&quot;3&quot; unique_id=&quot;10009&quot;&gt;&lt;property id=&quot;20148&quot; value=&quot;5&quot;/&gt;&lt;property id=&quot;20300&quot; value=&quot;Slide 6&quot;/&gt;&lt;property id=&quot;20307&quot; value=&quot;311&quot;/&gt;&lt;/object&gt;&lt;object type=&quot;3&quot; unique_id=&quot;10010&quot;&gt;&lt;property id=&quot;20148&quot; value=&quot;5&quot;/&gt;&lt;property id=&quot;20300&quot; value=&quot;Slide 7 - &amp;quot;6 Hoofdcriteria binnen &amp;#x0D;&amp;#x0A;Duurzaam Doeltaal&amp;quot;&quot;/&gt;&lt;property id=&quot;20307&quot; value=&quot;304&quot;/&gt;&lt;/object&gt;&lt;object type=&quot;3&quot; unique_id=&quot;10011&quot;&gt;&lt;property id=&quot;20148&quot; value=&quot;5&quot;/&gt;&lt;property id=&quot;20300&quot; value=&quot;Slide 8&quot;/&gt;&lt;property id=&quot;20307&quot; value=&quot;296&quot;/&gt;&lt;/object&gt;&lt;object type=&quot;3&quot; unique_id=&quot;10012&quot;&gt;&lt;property id=&quot;20148&quot; value=&quot;5&quot;/&gt;&lt;property id=&quot;20300&quot; value=&quot;Slide 9 - &amp;quot;Resultaten&amp;quot;&quot;/&gt;&lt;property id=&quot;20307&quot; value=&quot;314&quot;/&gt;&lt;/object&gt;&lt;object type=&quot;3&quot; unique_id=&quot;10013&quot;&gt;&lt;property id=&quot;20148&quot; value=&quot;5&quot;/&gt;&lt;property id=&quot;20300&quot; value=&quot;Slide 10 - &amp;quot;We gebruiken doeltaal! Welke?&amp;quot;&quot;/&gt;&lt;property id=&quot;20307&quot; value=&quot;343&quot;/&gt;&lt;/object&gt;&lt;object type=&quot;3&quot; unique_id=&quot;10014&quot;&gt;&lt;property id=&quot;20148&quot; value=&quot;5&quot;/&gt;&lt;property id=&quot;20300&quot; value=&quot;Slide 11&quot;/&gt;&lt;property id=&quot;20307&quot; value=&quot;321&quot;/&gt;&lt;/object&gt;&lt;object type=&quot;3&quot; unique_id=&quot;10015&quot;&gt;&lt;property id=&quot;20148&quot; value=&quot;5&quot;/&gt;&lt;property id=&quot;20300&quot; value=&quot;Slide 12 - &amp;quot;Uitspraak in de lesboeken&amp;quot;&quot;/&gt;&lt;property id=&quot;20307&quot; value=&quot;322&quot;/&gt;&lt;/object&gt;&lt;object type=&quot;3&quot; unique_id=&quot;10016&quot;&gt;&lt;property id=&quot;20148&quot; value=&quot;5&quot;/&gt;&lt;property id=&quot;20300&quot; value=&quot;Slide 13 - &amp;quot;Welk Engels wil de docent?&amp;quot;&quot;/&gt;&lt;property id=&quot;20307&quot; value=&quot;327&quot;/&gt;&lt;/object&gt;&lt;object type=&quot;3&quot; unique_id=&quot;10017&quot;&gt;&lt;property id=&quot;20148&quot; value=&quot;5&quot;/&gt;&lt;property id=&quot;20300&quot; value=&quot;Slide 14 - &amp;quot;Wat willen ERK en CITO?&amp;quot;&quot;/&gt;&lt;property id=&quot;20307&quot; value=&quot;340&quot;/&gt;&lt;/object&gt;&lt;object type=&quot;3&quot; unique_id=&quot;10018&quot;&gt;&lt;property id=&quot;20148&quot; value=&quot;5&quot;/&gt;&lt;property id=&quot;20300&quot; value=&quot;Slide 15 - &amp;quot;Wat willen ERK en CITO?&amp;quot;&quot;/&gt;&lt;property id=&quot;20307&quot; value=&quot;337&quot;/&gt;&lt;/object&gt;&lt;object type=&quot;3&quot; unique_id=&quot;10019&quot;&gt;&lt;property id=&quot;20148&quot; value=&quot;5&quot;/&gt;&lt;property id=&quot;20300&quot; value=&quot;Slide 16 - &amp;quot;English as a Lingua Franca&amp;quot;&quot;/&gt;&lt;property id=&quot;20307&quot; value=&quot;338&quot;/&gt;&lt;/object&gt;&lt;object type=&quot;3&quot; unique_id=&quot;10020&quot;&gt;&lt;property id=&quot;20148&quot; value=&quot;5&quot;/&gt;&lt;property id=&quot;20300&quot; value=&quot;Slide 17 - &amp;quot;Voorbij ‘goed’ en ‘fout’Engels.&amp;quot;&quot;/&gt;&lt;property id=&quot;20307&quot; value=&quot;339&quot;/&gt;&lt;/object&gt;&lt;object type=&quot;3&quot; unique_id=&quot;10021&quot;&gt;&lt;property id=&quot;20148&quot; value=&quot;5&quot;/&gt;&lt;property id=&quot;20300&quot; value=&quot;Slide 18 - &amp;quot;Enquête 1e jaars leerlingen&amp;quot;&quot;/&gt;&lt;property id=&quot;20307&quot; value=&quot;329&quot;/&gt;&lt;/object&gt;&lt;object type=&quot;3&quot; unique_id=&quot;10022&quot;&gt;&lt;property id=&quot;20148&quot; value=&quot;5&quot;/&gt;&lt;property id=&quot;20300&quot; value=&quot;Slide 19 - &amp;quot;Welke soorten Engels worden er gesproken?&amp;quot;&quot;/&gt;&lt;property id=&quot;20307&quot; value=&quot;330&quot;/&gt;&lt;/object&gt;&lt;object type=&quot;3&quot; unique_id=&quot;10023&quot;&gt;&lt;property id=&quot;20148&quot; value=&quot;5&quot;/&gt;&lt;property id=&quot;20300&quot; value=&quot;Slide 20 - &amp;quot;Handbook subjects&amp;quot;&quot;/&gt;&lt;property id=&quot;20307&quot; value=&quot;332&quot;/&gt;&lt;/object&gt;&lt;object type=&quot;3&quot; unique_id=&quot;10024&quot;&gt;&lt;property id=&quot;20148&quot; value=&quot;5&quot;/&gt;&lt;property id=&quot;20300&quot; value=&quot;Slide 21 - &amp;quot;Pilot &amp;quot;&quot;/&gt;&lt;property id=&quot;20307&quot; value=&quot;335&quot;/&gt;&lt;/object&gt;&lt;object type=&quot;3&quot; unique_id=&quot;10025&quot;&gt;&lt;property id=&quot;20148&quot; value=&quot;5&quot;/&gt;&lt;property id=&quot;20300&quot; value=&quot;Slide 22 - &amp;quot;Scores T0 – T1 [d]-[t]:&amp;quot;&quot;/&gt;&lt;property id=&quot;20307&quot; value=&quot;336&quot;/&gt;&lt;/object&gt;&lt;object type=&quot;3&quot; unique_id=&quot;10026&quot;&gt;&lt;property id=&quot;20148&quot; value=&quot;5&quot;/&gt;&lt;property id=&quot;20300&quot; value=&quot;Slide 23 - &amp;quot;Het onderzoek nu&amp;quot;&quot;/&gt;&lt;property id=&quot;20307&quot; value=&quot;341&quot;/&gt;&lt;/object&gt;&lt;object type=&quot;3&quot; unique_id=&quot;10027&quot;&gt;&lt;property id=&quot;20148&quot; value=&quot;5&quot;/&gt;&lt;property id=&quot;20300&quot; value=&quot;Slide 24 - &amp;quot;Stellingen - encore&amp;quot;&quot;/&gt;&lt;property id=&quot;20307&quot; value=&quot;313&quot;/&gt;&lt;/object&gt;&lt;object type=&quot;3&quot; unique_id=&quot;10028&quot;&gt;&lt;property id=&quot;20148&quot; value=&quot;5&quot;/&gt;&lt;property id=&quot;20300&quot; value=&quot;Slide 25 - &amp;quot;Tot slot&amp;quot;&quot;/&gt;&lt;property id=&quot;20307&quot; value=&quot;317&quot;/&gt;&lt;/object&gt;&lt;object type=&quot;3&quot; unique_id=&quot;10029&quot;&gt;&lt;property id=&quot;20148&quot; value=&quot;5&quot;/&gt;&lt;property id=&quot;20300&quot; value=&quot;Slide 26 - &amp;quot;Enige literatuursuggesties / referenties&amp;quot;&quot;/&gt;&lt;property id=&quot;20307&quot; value=&quot;318&quot;/&gt;&lt;/object&gt;&lt;object type=&quot;3&quot; unique_id=&quot;10030&quot;&gt;&lt;property id=&quot;20148&quot; value=&quot;5&quot;/&gt;&lt;property id=&quot;20300&quot; value=&quot;Slide 27 - &amp;quot;Enige literatuursuggesties / referenties&amp;quot;&quot;/&gt;&lt;property id=&quot;20307&quot; value=&quot;342&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1454</Words>
  <Application>Microsoft Office PowerPoint</Application>
  <PresentationFormat>Diavoorstelling (4:3)</PresentationFormat>
  <Paragraphs>193</Paragraphs>
  <Slides>29</Slides>
  <Notes>8</Notes>
  <HiddenSlides>0</HiddenSlides>
  <MMClips>0</MMClips>
  <ScaleCrop>false</ScaleCrop>
  <HeadingPairs>
    <vt:vector size="4" baseType="variant">
      <vt:variant>
        <vt:lpstr>Thema</vt:lpstr>
      </vt:variant>
      <vt:variant>
        <vt:i4>1</vt:i4>
      </vt:variant>
      <vt:variant>
        <vt:lpstr>Diatitels</vt:lpstr>
      </vt:variant>
      <vt:variant>
        <vt:i4>29</vt:i4>
      </vt:variant>
    </vt:vector>
  </HeadingPairs>
  <TitlesOfParts>
    <vt:vector size="30" baseType="lpstr">
      <vt:lpstr>Office Theme</vt:lpstr>
      <vt:lpstr>Spreken  in de moderne vreemde talen Uitspraak- en Doeltaaldidactiek</vt:lpstr>
      <vt:lpstr>Stellingen</vt:lpstr>
      <vt:lpstr>Een lesfragment…:</vt:lpstr>
      <vt:lpstr>Wat hebben we gezien?</vt:lpstr>
      <vt:lpstr>Wat is doeltaalgebruik?</vt:lpstr>
      <vt:lpstr>PowerPoint-presentatie</vt:lpstr>
      <vt:lpstr>Onderzoek Duurzaam Doeltaal Waar gaat het om?</vt:lpstr>
      <vt:lpstr>PowerPoint-presentatie</vt:lpstr>
      <vt:lpstr>6 Hoofdcriteria binnen  Duurzaam Doeltaal</vt:lpstr>
      <vt:lpstr>PowerPoint-presentatie</vt:lpstr>
      <vt:lpstr>Resultaten</vt:lpstr>
      <vt:lpstr>We gebruiken doeltaal! Welke?</vt:lpstr>
      <vt:lpstr>PowerPoint-presentatie</vt:lpstr>
      <vt:lpstr>Uitspraak in de lesboeken</vt:lpstr>
      <vt:lpstr>Welk Engels wil de docent?</vt:lpstr>
      <vt:lpstr>Wat willen ERK en CITO?</vt:lpstr>
      <vt:lpstr>Wat willen ERK en CITO?</vt:lpstr>
      <vt:lpstr>English as a Lingua Franca</vt:lpstr>
      <vt:lpstr>Voorbij ‘goed’ en ‘fout’Engels.</vt:lpstr>
      <vt:lpstr>Enquête 1e jaars leerlingen</vt:lpstr>
      <vt:lpstr>Welke soorten Engels worden er gesproken?</vt:lpstr>
      <vt:lpstr>Handbook subjects</vt:lpstr>
      <vt:lpstr>Pilot </vt:lpstr>
      <vt:lpstr>Scores T0 – T1 [d]-[t]:</vt:lpstr>
      <vt:lpstr>Het onderzoek nu</vt:lpstr>
      <vt:lpstr>Stellingen - encore</vt:lpstr>
      <vt:lpstr>Tot slot</vt:lpstr>
      <vt:lpstr>Enige literatuursuggesties / referenties</vt:lpstr>
      <vt:lpstr>Enige literatuursuggesties / referenties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Leslie Piggott</dc:creator>
  <cp:lastModifiedBy>Pesman, M.A. (Mariëtte)</cp:lastModifiedBy>
  <cp:revision>114</cp:revision>
  <cp:lastPrinted>2016-04-06T19:51:28Z</cp:lastPrinted>
  <dcterms:created xsi:type="dcterms:W3CDTF">2016-04-05T10:57:22Z</dcterms:created>
  <dcterms:modified xsi:type="dcterms:W3CDTF">2017-11-22T07:48:15Z</dcterms:modified>
</cp:coreProperties>
</file>