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309" r:id="rId3"/>
    <p:sldId id="289" r:id="rId4"/>
    <p:sldId id="300" r:id="rId5"/>
    <p:sldId id="305" r:id="rId6"/>
    <p:sldId id="308" r:id="rId7"/>
    <p:sldId id="306" r:id="rId8"/>
    <p:sldId id="316" r:id="rId9"/>
    <p:sldId id="310" r:id="rId10"/>
    <p:sldId id="311" r:id="rId11"/>
    <p:sldId id="312" r:id="rId12"/>
    <p:sldId id="313" r:id="rId13"/>
    <p:sldId id="315" r:id="rId14"/>
    <p:sldId id="314" r:id="rId15"/>
    <p:sldId id="307"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32" autoAdjust="0"/>
    <p:restoredTop sz="99822" autoAdjust="0"/>
  </p:normalViewPr>
  <p:slideViewPr>
    <p:cSldViewPr snapToGrid="0">
      <p:cViewPr>
        <p:scale>
          <a:sx n="60" d="100"/>
          <a:sy n="60" d="100"/>
        </p:scale>
        <p:origin x="-1224" y="-6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Learning to understand literary fiction fits the critical mind</a:t>
            </a:r>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E79243-073E-4E69-A583-F7B8A737C516}" type="datetimeFigureOut">
              <a:rPr lang="nl-NL" smtClean="0"/>
              <a:t>24-11-2017</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nl-NL"/>
              <a:t>Duduc Alfa anderhalf jaar op weg</a:t>
            </a:r>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9C5577-13D9-4690-B8E2-F391513A3844}" type="slidenum">
              <a:rPr lang="nl-NL" smtClean="0"/>
              <a:t>‹nr.›</a:t>
            </a:fld>
            <a:endParaRPr lang="nl-NL"/>
          </a:p>
        </p:txBody>
      </p:sp>
    </p:spTree>
    <p:extLst>
      <p:ext uri="{BB962C8B-B14F-4D97-AF65-F5344CB8AC3E}">
        <p14:creationId xmlns:p14="http://schemas.microsoft.com/office/powerpoint/2010/main" val="3741342100"/>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Learning to understand literary fiction fits the critical mind</a:t>
            </a:r>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E27B4-6D8F-425E-AFAD-CFDBA15E04B0}" type="datetimeFigureOut">
              <a:rPr lang="nl-NL" smtClean="0"/>
              <a:t>24-11-2017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nl-NL"/>
              <a:t>Duduc Alfa anderhalf jaar op weg</a:t>
            </a:r>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0E435E-68C5-48DD-82E9-1E1B1DA98E9F}" type="slidenum">
              <a:rPr lang="nl-NL" smtClean="0"/>
              <a:t>‹nr.›</a:t>
            </a:fld>
            <a:endParaRPr lang="nl-NL"/>
          </a:p>
        </p:txBody>
      </p:sp>
    </p:spTree>
    <p:extLst>
      <p:ext uri="{BB962C8B-B14F-4D97-AF65-F5344CB8AC3E}">
        <p14:creationId xmlns:p14="http://schemas.microsoft.com/office/powerpoint/2010/main" val="3430225872"/>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7A2B176-4D37-4C8E-9F85-F60B906C7B43}" type="datetime1">
              <a:rPr lang="nl-NL" smtClean="0"/>
              <a:t>24-11-2017</a:t>
            </a:fld>
            <a:endParaRPr lang="nl-NL"/>
          </a:p>
        </p:txBody>
      </p:sp>
      <p:sp>
        <p:nvSpPr>
          <p:cNvPr id="5" name="Tijdelijke aanduiding voor voettekst 4"/>
          <p:cNvSpPr>
            <a:spLocks noGrp="1"/>
          </p:cNvSpPr>
          <p:nvPr>
            <p:ph type="ftr" sz="quarter" idx="11"/>
          </p:nvPr>
        </p:nvSpPr>
        <p:spPr/>
        <p:txBody>
          <a:bodyPr/>
          <a:lstStyle/>
          <a:p>
            <a:r>
              <a:rPr lang="en-US" smtClean="0"/>
              <a:t>Literatuuronderwijs als denkscholing</a:t>
            </a:r>
            <a:endParaRPr lang="nl-NL"/>
          </a:p>
        </p:txBody>
      </p:sp>
      <p:sp>
        <p:nvSpPr>
          <p:cNvPr id="6" name="Tijdelijke aanduiding voor dianummer 5"/>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86622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E05C691-13A0-472C-B305-E177DA9E4850}" type="datetime1">
              <a:rPr lang="nl-NL" smtClean="0"/>
              <a:t>24-11-2017</a:t>
            </a:fld>
            <a:endParaRPr lang="nl-NL"/>
          </a:p>
        </p:txBody>
      </p:sp>
      <p:sp>
        <p:nvSpPr>
          <p:cNvPr id="5" name="Tijdelijke aanduiding voor voettekst 4"/>
          <p:cNvSpPr>
            <a:spLocks noGrp="1"/>
          </p:cNvSpPr>
          <p:nvPr>
            <p:ph type="ftr" sz="quarter" idx="11"/>
          </p:nvPr>
        </p:nvSpPr>
        <p:spPr/>
        <p:txBody>
          <a:bodyPr/>
          <a:lstStyle/>
          <a:p>
            <a:r>
              <a:rPr lang="en-US" smtClean="0"/>
              <a:t>Literatuuronderwijs als denkscholing</a:t>
            </a:r>
            <a:endParaRPr lang="nl-NL"/>
          </a:p>
        </p:txBody>
      </p:sp>
      <p:sp>
        <p:nvSpPr>
          <p:cNvPr id="6" name="Tijdelijke aanduiding voor dianummer 5"/>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199175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7CF2F6E-162A-428B-A8D7-5CE7D10AB936}" type="datetime1">
              <a:rPr lang="nl-NL" smtClean="0"/>
              <a:t>24-11-2017</a:t>
            </a:fld>
            <a:endParaRPr lang="nl-NL"/>
          </a:p>
        </p:txBody>
      </p:sp>
      <p:sp>
        <p:nvSpPr>
          <p:cNvPr id="5" name="Tijdelijke aanduiding voor voettekst 4"/>
          <p:cNvSpPr>
            <a:spLocks noGrp="1"/>
          </p:cNvSpPr>
          <p:nvPr>
            <p:ph type="ftr" sz="quarter" idx="11"/>
          </p:nvPr>
        </p:nvSpPr>
        <p:spPr/>
        <p:txBody>
          <a:bodyPr/>
          <a:lstStyle/>
          <a:p>
            <a:r>
              <a:rPr lang="en-US" smtClean="0"/>
              <a:t>Literatuuronderwijs als denkscholing</a:t>
            </a:r>
            <a:endParaRPr lang="nl-NL"/>
          </a:p>
        </p:txBody>
      </p:sp>
      <p:sp>
        <p:nvSpPr>
          <p:cNvPr id="6" name="Tijdelijke aanduiding voor dianummer 5"/>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415392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70E4CFB-EE33-4A3C-91FE-02B68E4ECB07}" type="datetime1">
              <a:rPr lang="nl-NL" smtClean="0"/>
              <a:t>24-11-2017</a:t>
            </a:fld>
            <a:endParaRPr lang="nl-NL"/>
          </a:p>
        </p:txBody>
      </p:sp>
      <p:sp>
        <p:nvSpPr>
          <p:cNvPr id="5" name="Tijdelijke aanduiding voor voettekst 4"/>
          <p:cNvSpPr>
            <a:spLocks noGrp="1"/>
          </p:cNvSpPr>
          <p:nvPr>
            <p:ph type="ftr" sz="quarter" idx="11"/>
          </p:nvPr>
        </p:nvSpPr>
        <p:spPr/>
        <p:txBody>
          <a:bodyPr/>
          <a:lstStyle/>
          <a:p>
            <a:r>
              <a:rPr lang="en-US" smtClean="0"/>
              <a:t>Literatuuronderwijs als denkscholing</a:t>
            </a:r>
            <a:endParaRPr lang="nl-NL"/>
          </a:p>
        </p:txBody>
      </p:sp>
      <p:sp>
        <p:nvSpPr>
          <p:cNvPr id="6" name="Tijdelijke aanduiding voor dianummer 5"/>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23097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1E0E1540-45F5-41CF-B750-C8DB6C2964F2}" type="datetime1">
              <a:rPr lang="nl-NL" smtClean="0"/>
              <a:t>24-11-2017</a:t>
            </a:fld>
            <a:endParaRPr lang="nl-NL"/>
          </a:p>
        </p:txBody>
      </p:sp>
      <p:sp>
        <p:nvSpPr>
          <p:cNvPr id="5" name="Tijdelijke aanduiding voor voettekst 4"/>
          <p:cNvSpPr>
            <a:spLocks noGrp="1"/>
          </p:cNvSpPr>
          <p:nvPr>
            <p:ph type="ftr" sz="quarter" idx="11"/>
          </p:nvPr>
        </p:nvSpPr>
        <p:spPr/>
        <p:txBody>
          <a:bodyPr/>
          <a:lstStyle/>
          <a:p>
            <a:r>
              <a:rPr lang="en-US" smtClean="0"/>
              <a:t>Literatuuronderwijs als denkscholing</a:t>
            </a:r>
            <a:endParaRPr lang="nl-NL"/>
          </a:p>
        </p:txBody>
      </p:sp>
      <p:sp>
        <p:nvSpPr>
          <p:cNvPr id="6" name="Tijdelijke aanduiding voor dianummer 5"/>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246958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C752CCC-B345-4CCB-AB02-E6362E76A482}" type="datetime1">
              <a:rPr lang="nl-NL" smtClean="0"/>
              <a:t>24-11-2017</a:t>
            </a:fld>
            <a:endParaRPr lang="nl-NL"/>
          </a:p>
        </p:txBody>
      </p:sp>
      <p:sp>
        <p:nvSpPr>
          <p:cNvPr id="6" name="Tijdelijke aanduiding voor voettekst 5"/>
          <p:cNvSpPr>
            <a:spLocks noGrp="1"/>
          </p:cNvSpPr>
          <p:nvPr>
            <p:ph type="ftr" sz="quarter" idx="11"/>
          </p:nvPr>
        </p:nvSpPr>
        <p:spPr/>
        <p:txBody>
          <a:bodyPr/>
          <a:lstStyle/>
          <a:p>
            <a:r>
              <a:rPr lang="en-US" smtClean="0"/>
              <a:t>Literatuuronderwijs als denkscholing</a:t>
            </a:r>
            <a:endParaRPr lang="nl-NL"/>
          </a:p>
        </p:txBody>
      </p:sp>
      <p:sp>
        <p:nvSpPr>
          <p:cNvPr id="7" name="Tijdelijke aanduiding voor dianummer 6"/>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284391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FB77F5-FE59-4E1B-B10D-799BD370EE51}" type="datetime1">
              <a:rPr lang="nl-NL" smtClean="0"/>
              <a:t>24-11-2017</a:t>
            </a:fld>
            <a:endParaRPr lang="nl-NL"/>
          </a:p>
        </p:txBody>
      </p:sp>
      <p:sp>
        <p:nvSpPr>
          <p:cNvPr id="8" name="Tijdelijke aanduiding voor voettekst 7"/>
          <p:cNvSpPr>
            <a:spLocks noGrp="1"/>
          </p:cNvSpPr>
          <p:nvPr>
            <p:ph type="ftr" sz="quarter" idx="11"/>
          </p:nvPr>
        </p:nvSpPr>
        <p:spPr/>
        <p:txBody>
          <a:bodyPr/>
          <a:lstStyle/>
          <a:p>
            <a:r>
              <a:rPr lang="en-US" smtClean="0"/>
              <a:t>Literatuuronderwijs als denkscholing</a:t>
            </a:r>
            <a:endParaRPr lang="nl-NL"/>
          </a:p>
        </p:txBody>
      </p:sp>
      <p:sp>
        <p:nvSpPr>
          <p:cNvPr id="9" name="Tijdelijke aanduiding voor dianummer 8"/>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355665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DA52CB9-BFF8-4B4A-B6CF-6D67B0F96236}" type="datetime1">
              <a:rPr lang="nl-NL" smtClean="0"/>
              <a:t>24-11-2017</a:t>
            </a:fld>
            <a:endParaRPr lang="nl-NL"/>
          </a:p>
        </p:txBody>
      </p:sp>
      <p:sp>
        <p:nvSpPr>
          <p:cNvPr id="4" name="Tijdelijke aanduiding voor voettekst 3"/>
          <p:cNvSpPr>
            <a:spLocks noGrp="1"/>
          </p:cNvSpPr>
          <p:nvPr>
            <p:ph type="ftr" sz="quarter" idx="11"/>
          </p:nvPr>
        </p:nvSpPr>
        <p:spPr/>
        <p:txBody>
          <a:bodyPr/>
          <a:lstStyle/>
          <a:p>
            <a:r>
              <a:rPr lang="en-US" smtClean="0"/>
              <a:t>Literatuuronderwijs als denkscholing</a:t>
            </a:r>
            <a:endParaRPr lang="nl-NL"/>
          </a:p>
        </p:txBody>
      </p:sp>
      <p:sp>
        <p:nvSpPr>
          <p:cNvPr id="5" name="Tijdelijke aanduiding voor dianummer 4"/>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22647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BA972A0-9DBC-46E4-B024-A5AACEFB36A5}" type="datetime1">
              <a:rPr lang="nl-NL" smtClean="0"/>
              <a:t>24-11-2017</a:t>
            </a:fld>
            <a:endParaRPr lang="nl-NL"/>
          </a:p>
        </p:txBody>
      </p:sp>
      <p:sp>
        <p:nvSpPr>
          <p:cNvPr id="3" name="Tijdelijke aanduiding voor voettekst 2"/>
          <p:cNvSpPr>
            <a:spLocks noGrp="1"/>
          </p:cNvSpPr>
          <p:nvPr>
            <p:ph type="ftr" sz="quarter" idx="11"/>
          </p:nvPr>
        </p:nvSpPr>
        <p:spPr/>
        <p:txBody>
          <a:bodyPr/>
          <a:lstStyle/>
          <a:p>
            <a:r>
              <a:rPr lang="en-US" smtClean="0"/>
              <a:t>Literatuuronderwijs als denkscholing</a:t>
            </a:r>
            <a:endParaRPr lang="nl-NL"/>
          </a:p>
        </p:txBody>
      </p:sp>
      <p:sp>
        <p:nvSpPr>
          <p:cNvPr id="4" name="Tijdelijke aanduiding voor dianummer 3"/>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373339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9AAC6A0-8585-458F-ABAF-31883E99E23E}" type="datetime1">
              <a:rPr lang="nl-NL" smtClean="0"/>
              <a:t>24-11-2017</a:t>
            </a:fld>
            <a:endParaRPr lang="nl-NL"/>
          </a:p>
        </p:txBody>
      </p:sp>
      <p:sp>
        <p:nvSpPr>
          <p:cNvPr id="6" name="Tijdelijke aanduiding voor voettekst 5"/>
          <p:cNvSpPr>
            <a:spLocks noGrp="1"/>
          </p:cNvSpPr>
          <p:nvPr>
            <p:ph type="ftr" sz="quarter" idx="11"/>
          </p:nvPr>
        </p:nvSpPr>
        <p:spPr/>
        <p:txBody>
          <a:bodyPr/>
          <a:lstStyle/>
          <a:p>
            <a:r>
              <a:rPr lang="en-US" smtClean="0"/>
              <a:t>Literatuuronderwijs als denkscholing</a:t>
            </a:r>
            <a:endParaRPr lang="nl-NL"/>
          </a:p>
        </p:txBody>
      </p:sp>
      <p:sp>
        <p:nvSpPr>
          <p:cNvPr id="7" name="Tijdelijke aanduiding voor dianummer 6"/>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221589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BFC08E58-C3A5-4045-BB92-B1F2F545F477}" type="datetime1">
              <a:rPr lang="nl-NL" smtClean="0"/>
              <a:t>24-11-2017</a:t>
            </a:fld>
            <a:endParaRPr lang="nl-NL"/>
          </a:p>
        </p:txBody>
      </p:sp>
      <p:sp>
        <p:nvSpPr>
          <p:cNvPr id="6" name="Tijdelijke aanduiding voor voettekst 5"/>
          <p:cNvSpPr>
            <a:spLocks noGrp="1"/>
          </p:cNvSpPr>
          <p:nvPr>
            <p:ph type="ftr" sz="quarter" idx="11"/>
          </p:nvPr>
        </p:nvSpPr>
        <p:spPr/>
        <p:txBody>
          <a:bodyPr/>
          <a:lstStyle/>
          <a:p>
            <a:r>
              <a:rPr lang="en-US" smtClean="0"/>
              <a:t>Literatuuronderwijs als denkscholing</a:t>
            </a:r>
            <a:endParaRPr lang="nl-NL"/>
          </a:p>
        </p:txBody>
      </p:sp>
      <p:sp>
        <p:nvSpPr>
          <p:cNvPr id="7" name="Tijdelijke aanduiding voor dianummer 6"/>
          <p:cNvSpPr>
            <a:spLocks noGrp="1"/>
          </p:cNvSpPr>
          <p:nvPr>
            <p:ph type="sldNum" sz="quarter" idx="12"/>
          </p:nvPr>
        </p:nvSpPr>
        <p:spPr/>
        <p:txBody>
          <a:bodyPr/>
          <a:lstStyle/>
          <a:p>
            <a:fld id="{6FE0D28B-E0BB-403C-A83F-E2463B0994C0}" type="slidenum">
              <a:rPr lang="nl-NL" smtClean="0"/>
              <a:t>‹nr.›</a:t>
            </a:fld>
            <a:endParaRPr lang="nl-NL"/>
          </a:p>
        </p:txBody>
      </p:sp>
    </p:spTree>
    <p:extLst>
      <p:ext uri="{BB962C8B-B14F-4D97-AF65-F5344CB8AC3E}">
        <p14:creationId xmlns:p14="http://schemas.microsoft.com/office/powerpoint/2010/main" val="160326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BCADC-A4FF-4344-984D-CF6464BFFE8E}" type="datetime1">
              <a:rPr lang="nl-NL" smtClean="0"/>
              <a:t>24-11-2017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Literatuuronderwijs als denkscholing</a:t>
            </a:r>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0D28B-E0BB-403C-A83F-E2463B0994C0}" type="slidenum">
              <a:rPr lang="nl-NL" smtClean="0"/>
              <a:t>‹nr.›</a:t>
            </a:fld>
            <a:endParaRPr lang="nl-NL"/>
          </a:p>
        </p:txBody>
      </p:sp>
    </p:spTree>
    <p:extLst>
      <p:ext uri="{BB962C8B-B14F-4D97-AF65-F5344CB8AC3E}">
        <p14:creationId xmlns:p14="http://schemas.microsoft.com/office/powerpoint/2010/main" val="4050499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err="1" smtClean="0"/>
              <a:t>Formative</a:t>
            </a:r>
            <a:r>
              <a:rPr lang="nl-NL" dirty="0" smtClean="0"/>
              <a:t> assessment van historisch causaal redeneren</a:t>
            </a:r>
            <a:endParaRPr lang="nl-NL" dirty="0"/>
          </a:p>
        </p:txBody>
      </p:sp>
      <p:sp>
        <p:nvSpPr>
          <p:cNvPr id="3" name="Ondertitel 2"/>
          <p:cNvSpPr>
            <a:spLocks noGrp="1"/>
          </p:cNvSpPr>
          <p:nvPr>
            <p:ph type="subTitle" idx="1"/>
          </p:nvPr>
        </p:nvSpPr>
        <p:spPr>
          <a:xfrm>
            <a:off x="1524000" y="3602038"/>
            <a:ext cx="9564414" cy="2046408"/>
          </a:xfrm>
        </p:spPr>
        <p:txBody>
          <a:bodyPr>
            <a:normAutofit/>
          </a:bodyPr>
          <a:lstStyle/>
          <a:p>
            <a:r>
              <a:rPr lang="nl-NL" dirty="0" smtClean="0"/>
              <a:t>Uddhava </a:t>
            </a:r>
            <a:r>
              <a:rPr lang="nl-NL" dirty="0"/>
              <a:t>R</a:t>
            </a:r>
            <a:r>
              <a:rPr lang="nl-NL" dirty="0" smtClean="0"/>
              <a:t>ozendal</a:t>
            </a:r>
            <a:r>
              <a:rPr lang="nl-NL" dirty="0"/>
              <a:t>, </a:t>
            </a:r>
            <a:r>
              <a:rPr lang="nl-NL" dirty="0" smtClean="0"/>
              <a:t>Jannet </a:t>
            </a:r>
            <a:r>
              <a:rPr lang="nl-NL" dirty="0"/>
              <a:t>van </a:t>
            </a:r>
            <a:r>
              <a:rPr lang="nl-NL" dirty="0" smtClean="0"/>
              <a:t>Drie en </a:t>
            </a:r>
            <a:r>
              <a:rPr lang="nl-NL" dirty="0"/>
              <a:t>Carla </a:t>
            </a:r>
            <a:r>
              <a:rPr lang="nl-NL" dirty="0" smtClean="0"/>
              <a:t>van Boxtel</a:t>
            </a:r>
            <a:endParaRPr lang="nl-NL" dirty="0"/>
          </a:p>
          <a:p>
            <a:endParaRPr lang="nl-NL" dirty="0" smtClean="0"/>
          </a:p>
          <a:p>
            <a:r>
              <a:rPr lang="nl-NL" dirty="0" smtClean="0"/>
              <a:t>Universiteit </a:t>
            </a:r>
            <a:r>
              <a:rPr lang="nl-NL" dirty="0"/>
              <a:t>van Amsterdam</a:t>
            </a:r>
          </a:p>
          <a:p>
            <a:endParaRPr lang="nl-NL"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10" name="Tijdelijke aanduiding voor voettekst 3"/>
          <p:cNvSpPr>
            <a:spLocks noGrp="1"/>
          </p:cNvSpPr>
          <p:nvPr>
            <p:ph type="ftr" sz="quarter" idx="11"/>
          </p:nvPr>
        </p:nvSpPr>
        <p:spPr>
          <a:xfrm>
            <a:off x="312761" y="6271433"/>
            <a:ext cx="1911824" cy="365125"/>
          </a:xfrm>
        </p:spPr>
        <p:txBody>
          <a:bodyPr/>
          <a:lstStyle/>
          <a:p>
            <a:pPr algn="l"/>
            <a:r>
              <a:rPr lang="en-US" sz="1400" dirty="0" smtClean="0"/>
              <a:t>u.d.rozendal@uva.nl</a:t>
            </a:r>
            <a:endParaRPr lang="nl-NL" sz="1400" dirty="0"/>
          </a:p>
        </p:txBody>
      </p:sp>
    </p:spTree>
    <p:extLst>
      <p:ext uri="{BB962C8B-B14F-4D97-AF65-F5344CB8AC3E}">
        <p14:creationId xmlns:p14="http://schemas.microsoft.com/office/powerpoint/2010/main" val="626026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06930"/>
          </a:xfrm>
        </p:spPr>
        <p:txBody>
          <a:bodyPr/>
          <a:lstStyle/>
          <a:p>
            <a:r>
              <a:rPr lang="nl-NL" dirty="0" smtClean="0"/>
              <a:t>Analyse 1</a:t>
            </a:r>
            <a:endParaRPr lang="nl-NL" dirty="0"/>
          </a:p>
        </p:txBody>
      </p:sp>
      <p:sp>
        <p:nvSpPr>
          <p:cNvPr id="4" name="Content Placeholder 3"/>
          <p:cNvSpPr>
            <a:spLocks noGrp="1"/>
          </p:cNvSpPr>
          <p:nvPr>
            <p:ph sz="half" idx="1"/>
          </p:nvPr>
        </p:nvSpPr>
        <p:spPr>
          <a:xfrm>
            <a:off x="838200" y="1466193"/>
            <a:ext cx="5181600" cy="4710770"/>
          </a:xfrm>
        </p:spPr>
        <p:txBody>
          <a:bodyPr>
            <a:normAutofit fontScale="92500" lnSpcReduction="10000"/>
          </a:bodyPr>
          <a:lstStyle/>
          <a:p>
            <a:r>
              <a:rPr lang="nl-NL" dirty="0"/>
              <a:t>Uitvindingen in de landbouw, waardoor er minder mensen nodig zijn in de landbouw, want er is een enorme bevolkingsgroei. </a:t>
            </a:r>
            <a:endParaRPr lang="nl-NL" dirty="0" smtClean="0"/>
          </a:p>
          <a:p>
            <a:endParaRPr lang="nl-NL" dirty="0" smtClean="0"/>
          </a:p>
          <a:p>
            <a:r>
              <a:rPr lang="nl-NL" dirty="0"/>
              <a:t>Voldoende beschikbaar kapitaal omdat zodra je dit niet hebt je niks kunt opzetten. De fabrieken en arbeiders moeten ergens van betaald worden. En voor nieuwe uitvindingen is ook geld nodig. Zodra dit op orde is kan bijv. de afzetmarkt ook groter worden. </a:t>
            </a:r>
            <a:endParaRPr lang="en-US" dirty="0"/>
          </a:p>
        </p:txBody>
      </p:sp>
      <p:sp>
        <p:nvSpPr>
          <p:cNvPr id="8" name="Content Placeholder 7"/>
          <p:cNvSpPr>
            <a:spLocks noGrp="1"/>
          </p:cNvSpPr>
          <p:nvPr>
            <p:ph sz="half" idx="2"/>
          </p:nvPr>
        </p:nvSpPr>
        <p:spPr>
          <a:xfrm>
            <a:off x="6172200" y="1418897"/>
            <a:ext cx="5181600" cy="4758066"/>
          </a:xfrm>
        </p:spPr>
        <p:txBody>
          <a:bodyPr>
            <a:normAutofit fontScale="92500" lnSpcReduction="10000"/>
          </a:bodyPr>
          <a:lstStyle/>
          <a:p>
            <a:r>
              <a:rPr lang="nl-NL" dirty="0"/>
              <a:t>Voldoende beschikbare </a:t>
            </a:r>
            <a:r>
              <a:rPr lang="nl-NL" dirty="0" smtClean="0"/>
              <a:t>grondstoffen. Dan </a:t>
            </a:r>
            <a:r>
              <a:rPr lang="nl-NL" dirty="0"/>
              <a:t>kon alles direct gemaakt </a:t>
            </a:r>
            <a:r>
              <a:rPr lang="nl-NL" dirty="0" smtClean="0"/>
              <a:t>worden. Er </a:t>
            </a:r>
            <a:r>
              <a:rPr lang="nl-NL" dirty="0"/>
              <a:t>hoefde dus geen grondstoffen uit een ander land gehaald te worden. Hierdoor kon de </a:t>
            </a:r>
            <a:r>
              <a:rPr lang="nl-NL" dirty="0" smtClean="0"/>
              <a:t>industriële </a:t>
            </a:r>
            <a:r>
              <a:rPr lang="nl-NL" dirty="0"/>
              <a:t>revolutie snel ontwikkelen </a:t>
            </a:r>
            <a:endParaRPr lang="nl-NL" dirty="0" smtClean="0"/>
          </a:p>
          <a:p>
            <a:endParaRPr lang="nl-NL" dirty="0"/>
          </a:p>
          <a:p>
            <a:r>
              <a:rPr lang="en-US" dirty="0" err="1" smtClean="0"/>
              <a:t>Uitvindingen</a:t>
            </a:r>
            <a:r>
              <a:rPr lang="en-US" dirty="0" smtClean="0"/>
              <a:t>. </a:t>
            </a:r>
            <a:endParaRPr lang="nl-NL" dirty="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spTree>
    <p:extLst>
      <p:ext uri="{BB962C8B-B14F-4D97-AF65-F5344CB8AC3E}">
        <p14:creationId xmlns:p14="http://schemas.microsoft.com/office/powerpoint/2010/main" val="178921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06930"/>
          </a:xfrm>
        </p:spPr>
        <p:txBody>
          <a:bodyPr/>
          <a:lstStyle/>
          <a:p>
            <a:r>
              <a:rPr lang="nl-NL" dirty="0" smtClean="0"/>
              <a:t>Analyse 2</a:t>
            </a:r>
            <a:endParaRPr lang="nl-NL" dirty="0"/>
          </a:p>
        </p:txBody>
      </p:sp>
      <p:sp>
        <p:nvSpPr>
          <p:cNvPr id="4" name="Content Placeholder 3"/>
          <p:cNvSpPr>
            <a:spLocks noGrp="1"/>
          </p:cNvSpPr>
          <p:nvPr>
            <p:ph sz="half" idx="1"/>
          </p:nvPr>
        </p:nvSpPr>
        <p:spPr>
          <a:xfrm>
            <a:off x="838200" y="1466193"/>
            <a:ext cx="5181600" cy="4710770"/>
          </a:xfrm>
        </p:spPr>
        <p:txBody>
          <a:bodyPr>
            <a:normAutofit fontScale="92500" lnSpcReduction="20000"/>
          </a:bodyPr>
          <a:lstStyle/>
          <a:p>
            <a:r>
              <a:rPr lang="nl-NL" dirty="0" smtClean="0"/>
              <a:t>B: </a:t>
            </a:r>
            <a:r>
              <a:rPr lang="nl-NL" dirty="0"/>
              <a:t>Want hier missen ze alleen de grote afzetmarkten de meest belangrijke zaken hebben zij op orde. Ze kunnen alleen minder kopers krijgen. Vergeleken met wat de andere landen missen is het hier wel meer mogelijk om een revolutie te laten </a:t>
            </a:r>
            <a:r>
              <a:rPr lang="nl-NL" dirty="0" smtClean="0"/>
              <a:t>ontstaan</a:t>
            </a:r>
            <a:r>
              <a:rPr lang="nl-NL" dirty="0"/>
              <a:t>. </a:t>
            </a:r>
            <a:endParaRPr lang="nl-NL" dirty="0" smtClean="0"/>
          </a:p>
          <a:p>
            <a:endParaRPr lang="nl-NL" dirty="0" smtClean="0"/>
          </a:p>
          <a:p>
            <a:r>
              <a:rPr lang="nl-NL" dirty="0" smtClean="0"/>
              <a:t>C: </a:t>
            </a:r>
            <a:r>
              <a:rPr lang="nl-NL" dirty="0"/>
              <a:t>Er is hier geen sprake van kolonies maar met een grote afzetmarkt is dat ook niet nodig. Al de rest is er al. </a:t>
            </a:r>
            <a:endParaRPr lang="en-US" dirty="0"/>
          </a:p>
        </p:txBody>
      </p:sp>
      <p:sp>
        <p:nvSpPr>
          <p:cNvPr id="8" name="Content Placeholder 7"/>
          <p:cNvSpPr>
            <a:spLocks noGrp="1"/>
          </p:cNvSpPr>
          <p:nvPr>
            <p:ph sz="half" idx="2"/>
          </p:nvPr>
        </p:nvSpPr>
        <p:spPr>
          <a:xfrm>
            <a:off x="6172200" y="1418897"/>
            <a:ext cx="5181600" cy="4758066"/>
          </a:xfrm>
        </p:spPr>
        <p:txBody>
          <a:bodyPr>
            <a:normAutofit fontScale="92500" lnSpcReduction="20000"/>
          </a:bodyPr>
          <a:lstStyle/>
          <a:p>
            <a:r>
              <a:rPr lang="nl-NL" dirty="0" smtClean="0"/>
              <a:t>C </a:t>
            </a:r>
            <a:r>
              <a:rPr lang="nl-NL" dirty="0"/>
              <a:t>Kolonies heb je niet perse nodig voor een IR als je zelf als land al genoeg veel grondstoffen hebt. Grote afzetmarkt is belangrijk (hebben A en B niet) er moet wel een </a:t>
            </a:r>
            <a:r>
              <a:rPr lang="nl-NL" dirty="0" smtClean="0"/>
              <a:t>wetenschappelijk </a:t>
            </a:r>
            <a:r>
              <a:rPr lang="nl-NL" dirty="0"/>
              <a:t>revolutie geweest zijn (heeft D niet). Etc. Land C heeft de belangrijkste kenmerken wel. </a:t>
            </a:r>
            <a:endParaRPr lang="nl-NL" dirty="0" smtClean="0"/>
          </a:p>
          <a:p>
            <a:r>
              <a:rPr lang="nl-NL" dirty="0"/>
              <a:t>B Want het enige wat dit land niet heeft is een grote afzetmarkt maar ik denk dat deze makkelijker te vinden is dan </a:t>
            </a:r>
            <a:r>
              <a:rPr lang="nl-NL" dirty="0" err="1"/>
              <a:t>bijv</a:t>
            </a:r>
            <a:r>
              <a:rPr lang="nl-NL" dirty="0"/>
              <a:t> het krijgen van een kolonie of voor een arbeidsoverschot zorgen. </a:t>
            </a:r>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spTree>
    <p:extLst>
      <p:ext uri="{BB962C8B-B14F-4D97-AF65-F5344CB8AC3E}">
        <p14:creationId xmlns:p14="http://schemas.microsoft.com/office/powerpoint/2010/main" val="64093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22696"/>
          </a:xfrm>
        </p:spPr>
        <p:txBody>
          <a:bodyPr/>
          <a:lstStyle/>
          <a:p>
            <a:r>
              <a:rPr lang="nl-NL" dirty="0" smtClean="0"/>
              <a:t>Analyse 3: codeerschema belang oorzaken.</a:t>
            </a:r>
            <a:endParaRPr lang="nl-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5545219"/>
              </p:ext>
            </p:extLst>
          </p:nvPr>
        </p:nvGraphicFramePr>
        <p:xfrm>
          <a:off x="655799" y="1169207"/>
          <a:ext cx="5760767" cy="5363619"/>
        </p:xfrm>
        <a:graphic>
          <a:graphicData uri="http://schemas.openxmlformats.org/drawingml/2006/table">
            <a:tbl>
              <a:tblPr firstRow="1" firstCol="1" bandRow="1">
                <a:tableStyleId>{5C22544A-7EE6-4342-B048-85BDC9FD1C3A}</a:tableStyleId>
              </a:tblPr>
              <a:tblGrid>
                <a:gridCol w="630562"/>
                <a:gridCol w="5130205"/>
              </a:tblGrid>
              <a:tr h="22416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dirty="0" smtClean="0">
                          <a:effectLst/>
                        </a:rPr>
                        <a:t>Codeerschema belang oorzaken bepalen. </a:t>
                      </a:r>
                      <a:endParaRPr lang="en-US" sz="1400" dirty="0" smtClean="0">
                        <a:effectLst/>
                        <a:latin typeface="+mn-lt"/>
                        <a:ea typeface="Calibri"/>
                        <a:cs typeface="Times New Roman"/>
                      </a:endParaRPr>
                    </a:p>
                    <a:p>
                      <a:pPr>
                        <a:spcAft>
                          <a:spcPts val="0"/>
                        </a:spcAft>
                      </a:pPr>
                      <a:endParaRPr lang="en-US" sz="600" dirty="0">
                        <a:effectLst/>
                        <a:latin typeface="Calibri"/>
                        <a:ea typeface="Calibri"/>
                        <a:cs typeface="Times New Roman"/>
                      </a:endParaRPr>
                    </a:p>
                  </a:txBody>
                  <a:tcPr marL="24418" marR="24418" marT="0" marB="0"/>
                </a:tc>
                <a:tc hMerge="1">
                  <a:txBody>
                    <a:bodyPr/>
                    <a:lstStyle/>
                    <a:p>
                      <a:endParaRPr lang="en-US"/>
                    </a:p>
                  </a:txBody>
                  <a:tcPr/>
                </a:tc>
              </a:tr>
              <a:tr h="23303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u="sng" dirty="0" smtClean="0">
                          <a:effectLst/>
                        </a:rPr>
                        <a:t>Kwaliteit van de redenering</a:t>
                      </a:r>
                      <a:endParaRPr lang="en-US" sz="1400" dirty="0" smtClean="0">
                        <a:effectLst/>
                        <a:latin typeface="+mn-lt"/>
                        <a:ea typeface="Calibri"/>
                        <a:cs typeface="Times New Roman"/>
                      </a:endParaRPr>
                    </a:p>
                    <a:p>
                      <a:pPr>
                        <a:spcAft>
                          <a:spcPts val="0"/>
                        </a:spcAft>
                      </a:pPr>
                      <a:endParaRPr lang="en-US" sz="600" dirty="0">
                        <a:effectLst/>
                        <a:latin typeface="Calibri"/>
                        <a:ea typeface="Calibri"/>
                        <a:cs typeface="Times New Roman"/>
                      </a:endParaRPr>
                    </a:p>
                  </a:txBody>
                  <a:tcPr marL="24418" marR="24418" marT="0" marB="0"/>
                </a:tc>
                <a:tc hMerge="1">
                  <a:txBody>
                    <a:bodyPr/>
                    <a:lstStyle/>
                    <a:p>
                      <a:endParaRPr lang="en-US"/>
                    </a:p>
                  </a:txBody>
                  <a:tcPr/>
                </a:tc>
              </a:tr>
              <a:tr h="328588">
                <a:tc>
                  <a:txBody>
                    <a:bodyPr/>
                    <a:lstStyle/>
                    <a:p>
                      <a:pPr algn="ctr">
                        <a:spcAft>
                          <a:spcPts val="0"/>
                        </a:spcAft>
                      </a:pPr>
                      <a:r>
                        <a:rPr lang="nl-NL" sz="1400" dirty="0">
                          <a:effectLst/>
                        </a:rPr>
                        <a:t>Code</a:t>
                      </a:r>
                      <a:endParaRPr lang="en-US" sz="1400" dirty="0">
                        <a:effectLst/>
                        <a:latin typeface="Calibri"/>
                        <a:ea typeface="Calibri"/>
                        <a:cs typeface="Times New Roman"/>
                      </a:endParaRPr>
                    </a:p>
                  </a:txBody>
                  <a:tcPr marL="24418" marR="24418" marT="0" marB="0"/>
                </a:tc>
                <a:tc>
                  <a:txBody>
                    <a:bodyPr/>
                    <a:lstStyle/>
                    <a:p>
                      <a:pPr algn="ctr">
                        <a:lnSpc>
                          <a:spcPct val="115000"/>
                        </a:lnSpc>
                        <a:spcAft>
                          <a:spcPts val="0"/>
                        </a:spcAft>
                      </a:pPr>
                      <a:r>
                        <a:rPr lang="nl-NL" sz="1400" dirty="0">
                          <a:effectLst/>
                        </a:rPr>
                        <a:t>Betekenis</a:t>
                      </a:r>
                      <a:endParaRPr lang="en-US" sz="1400" dirty="0">
                        <a:effectLst/>
                        <a:latin typeface="Calibri"/>
                        <a:ea typeface="Calibri"/>
                        <a:cs typeface="Times New Roman"/>
                      </a:endParaRPr>
                    </a:p>
                  </a:txBody>
                  <a:tcPr marL="24418" marR="24418" marT="0" marB="0"/>
                </a:tc>
              </a:tr>
              <a:tr h="328588">
                <a:tc>
                  <a:txBody>
                    <a:bodyPr/>
                    <a:lstStyle/>
                    <a:p>
                      <a:pPr algn="ctr">
                        <a:spcAft>
                          <a:spcPts val="0"/>
                        </a:spcAft>
                      </a:pPr>
                      <a:r>
                        <a:rPr lang="nl-NL" sz="1200" dirty="0">
                          <a:effectLst/>
                        </a:rPr>
                        <a:t>0</a:t>
                      </a:r>
                      <a:endParaRPr lang="en-US" sz="1200" dirty="0">
                        <a:effectLst/>
                        <a:latin typeface="Calibri"/>
                        <a:ea typeface="Calibri"/>
                        <a:cs typeface="Times New Roman"/>
                      </a:endParaRPr>
                    </a:p>
                  </a:txBody>
                  <a:tcPr marL="24418" marR="24418" marT="0" marB="0"/>
                </a:tc>
                <a:tc>
                  <a:txBody>
                    <a:bodyPr/>
                    <a:lstStyle/>
                    <a:p>
                      <a:pPr>
                        <a:lnSpc>
                          <a:spcPct val="115000"/>
                        </a:lnSpc>
                        <a:spcAft>
                          <a:spcPts val="0"/>
                        </a:spcAft>
                      </a:pPr>
                      <a:r>
                        <a:rPr lang="nl-NL" sz="1200" dirty="0">
                          <a:effectLst/>
                        </a:rPr>
                        <a:t>De leerling legt geen relatie</a:t>
                      </a:r>
                      <a:endParaRPr lang="en-US" sz="1200" dirty="0">
                        <a:effectLst/>
                        <a:latin typeface="Calibri"/>
                        <a:ea typeface="Calibri"/>
                        <a:cs typeface="Times New Roman"/>
                      </a:endParaRPr>
                    </a:p>
                  </a:txBody>
                  <a:tcPr marL="24418" marR="24418" marT="0" marB="0"/>
                </a:tc>
              </a:tr>
              <a:tr h="923698">
                <a:tc>
                  <a:txBody>
                    <a:bodyPr/>
                    <a:lstStyle/>
                    <a:p>
                      <a:pPr algn="ctr">
                        <a:spcAft>
                          <a:spcPts val="0"/>
                        </a:spcAft>
                      </a:pPr>
                      <a:r>
                        <a:rPr lang="nl-NL" sz="1200" dirty="0">
                          <a:effectLst/>
                        </a:rPr>
                        <a:t>1</a:t>
                      </a:r>
                      <a:endParaRPr lang="en-US" sz="1200" dirty="0">
                        <a:effectLst/>
                        <a:latin typeface="Calibri"/>
                        <a:ea typeface="Calibri"/>
                        <a:cs typeface="Times New Roman"/>
                      </a:endParaRPr>
                    </a:p>
                  </a:txBody>
                  <a:tcPr marL="24418" marR="24418" marT="0" marB="0"/>
                </a:tc>
                <a:tc>
                  <a:txBody>
                    <a:bodyPr/>
                    <a:lstStyle/>
                    <a:p>
                      <a:pPr>
                        <a:lnSpc>
                          <a:spcPct val="115000"/>
                        </a:lnSpc>
                        <a:spcAft>
                          <a:spcPts val="0"/>
                        </a:spcAft>
                      </a:pPr>
                      <a:r>
                        <a:rPr lang="nl-NL" sz="1200" dirty="0">
                          <a:effectLst/>
                        </a:rPr>
                        <a:t>De leerling legt een ‘platte’ relatie:</a:t>
                      </a:r>
                      <a:endParaRPr lang="en-US" sz="1200" dirty="0">
                        <a:effectLst/>
                      </a:endParaRPr>
                    </a:p>
                    <a:p>
                      <a:pPr marL="342900" lvl="0" indent="-342900">
                        <a:lnSpc>
                          <a:spcPct val="115000"/>
                        </a:lnSpc>
                        <a:spcAft>
                          <a:spcPts val="0"/>
                        </a:spcAft>
                        <a:buFont typeface="Calibri"/>
                        <a:buChar char="-"/>
                      </a:pPr>
                      <a:r>
                        <a:rPr lang="nl-NL" sz="1200" dirty="0">
                          <a:effectLst/>
                        </a:rPr>
                        <a:t>De leerling gebruikt geen tot nauwelijks begrippen. </a:t>
                      </a:r>
                      <a:endParaRPr lang="en-US" sz="1200" dirty="0">
                        <a:effectLst/>
                      </a:endParaRPr>
                    </a:p>
                    <a:p>
                      <a:pPr marL="342900" lvl="0" indent="-342900">
                        <a:lnSpc>
                          <a:spcPct val="115000"/>
                        </a:lnSpc>
                        <a:spcAft>
                          <a:spcPts val="0"/>
                        </a:spcAft>
                        <a:buFont typeface="Calibri"/>
                        <a:buChar char="-"/>
                      </a:pPr>
                      <a:r>
                        <a:rPr lang="nl-NL" sz="1200" dirty="0">
                          <a:effectLst/>
                        </a:rPr>
                        <a:t>Het antwoord is niet specifiek (bijv. ‘zij’ </a:t>
                      </a:r>
                      <a:r>
                        <a:rPr lang="nl-NL" sz="1200" dirty="0" err="1">
                          <a:effectLst/>
                        </a:rPr>
                        <a:t>ipv</a:t>
                      </a:r>
                      <a:r>
                        <a:rPr lang="nl-NL" sz="1200" dirty="0">
                          <a:effectLst/>
                        </a:rPr>
                        <a:t> ‘De </a:t>
                      </a:r>
                      <a:r>
                        <a:rPr lang="nl-NL" sz="1200" dirty="0" err="1">
                          <a:effectLst/>
                        </a:rPr>
                        <a:t>verlichters</a:t>
                      </a:r>
                      <a:r>
                        <a:rPr lang="nl-NL" sz="1200" dirty="0">
                          <a:effectLst/>
                        </a:rPr>
                        <a:t>’).</a:t>
                      </a:r>
                      <a:endParaRPr lang="en-US" sz="1200" dirty="0">
                        <a:effectLst/>
                      </a:endParaRPr>
                    </a:p>
                    <a:p>
                      <a:pPr marL="342900" lvl="0" indent="-342900">
                        <a:lnSpc>
                          <a:spcPct val="115000"/>
                        </a:lnSpc>
                        <a:spcAft>
                          <a:spcPts val="0"/>
                        </a:spcAft>
                        <a:buFont typeface="Calibri"/>
                        <a:buChar char="-"/>
                      </a:pPr>
                      <a:r>
                        <a:rPr lang="nl-NL" sz="1200" dirty="0">
                          <a:effectLst/>
                        </a:rPr>
                        <a:t>Het antwoord bevat geen argumenten/ onderbouwing. </a:t>
                      </a:r>
                      <a:endParaRPr lang="en-US" sz="1200" dirty="0">
                        <a:effectLst/>
                        <a:latin typeface="Calibri"/>
                        <a:ea typeface="Calibri"/>
                        <a:cs typeface="Times New Roman"/>
                      </a:endParaRPr>
                    </a:p>
                  </a:txBody>
                  <a:tcPr marL="24418" marR="24418" marT="0" marB="0"/>
                </a:tc>
              </a:tr>
              <a:tr h="923698">
                <a:tc>
                  <a:txBody>
                    <a:bodyPr/>
                    <a:lstStyle/>
                    <a:p>
                      <a:pPr algn="ctr">
                        <a:spcAft>
                          <a:spcPts val="0"/>
                        </a:spcAft>
                      </a:pPr>
                      <a:r>
                        <a:rPr lang="nl-NL" sz="1200">
                          <a:effectLst/>
                        </a:rPr>
                        <a:t>2</a:t>
                      </a:r>
                      <a:endParaRPr lang="en-US" sz="1200">
                        <a:effectLst/>
                        <a:latin typeface="Calibri"/>
                        <a:ea typeface="Calibri"/>
                        <a:cs typeface="Times New Roman"/>
                      </a:endParaRPr>
                    </a:p>
                  </a:txBody>
                  <a:tcPr marL="24418" marR="24418" marT="0" marB="0"/>
                </a:tc>
                <a:tc>
                  <a:txBody>
                    <a:bodyPr/>
                    <a:lstStyle/>
                    <a:p>
                      <a:pPr>
                        <a:lnSpc>
                          <a:spcPct val="115000"/>
                        </a:lnSpc>
                        <a:spcAft>
                          <a:spcPts val="0"/>
                        </a:spcAft>
                      </a:pPr>
                      <a:r>
                        <a:rPr lang="nl-NL" sz="1200" dirty="0">
                          <a:effectLst/>
                        </a:rPr>
                        <a:t>De leerling legt een uitgewerkte relatie:</a:t>
                      </a:r>
                      <a:endParaRPr lang="en-US" sz="1200" dirty="0">
                        <a:effectLst/>
                      </a:endParaRPr>
                    </a:p>
                    <a:p>
                      <a:pPr marL="342900" lvl="0" indent="-342900">
                        <a:lnSpc>
                          <a:spcPct val="115000"/>
                        </a:lnSpc>
                        <a:spcAft>
                          <a:spcPts val="0"/>
                        </a:spcAft>
                        <a:buFont typeface="Calibri"/>
                        <a:buChar char="-"/>
                      </a:pPr>
                      <a:r>
                        <a:rPr lang="nl-NL" sz="1200" dirty="0">
                          <a:effectLst/>
                        </a:rPr>
                        <a:t>De leerling gebruikt relevante begrippen.</a:t>
                      </a:r>
                      <a:endParaRPr lang="en-US" sz="1200" dirty="0">
                        <a:effectLst/>
                      </a:endParaRPr>
                    </a:p>
                    <a:p>
                      <a:pPr marL="342900" lvl="0" indent="-342900">
                        <a:lnSpc>
                          <a:spcPct val="115000"/>
                        </a:lnSpc>
                        <a:spcAft>
                          <a:spcPts val="0"/>
                        </a:spcAft>
                        <a:buFont typeface="Calibri"/>
                        <a:buChar char="-"/>
                      </a:pPr>
                      <a:r>
                        <a:rPr lang="nl-NL" sz="1200" dirty="0">
                          <a:effectLst/>
                        </a:rPr>
                        <a:t>Het antwoord is specifiek. </a:t>
                      </a:r>
                      <a:endParaRPr lang="en-US" sz="1200" dirty="0">
                        <a:effectLst/>
                      </a:endParaRPr>
                    </a:p>
                    <a:p>
                      <a:pPr marL="342900" lvl="0" indent="-342900">
                        <a:lnSpc>
                          <a:spcPct val="115000"/>
                        </a:lnSpc>
                        <a:spcAft>
                          <a:spcPts val="0"/>
                        </a:spcAft>
                        <a:buFont typeface="Calibri"/>
                        <a:buChar char="-"/>
                      </a:pPr>
                      <a:r>
                        <a:rPr lang="nl-NL" sz="1200" dirty="0">
                          <a:effectLst/>
                        </a:rPr>
                        <a:t>Het antwoord bevat tenminste 1 argument of onderbouwing. </a:t>
                      </a:r>
                      <a:endParaRPr lang="en-US" sz="1200" dirty="0">
                        <a:effectLst/>
                        <a:latin typeface="Calibri"/>
                        <a:ea typeface="Calibri"/>
                        <a:cs typeface="Times New Roman"/>
                      </a:endParaRPr>
                    </a:p>
                  </a:txBody>
                  <a:tcPr marL="24418" marR="24418" marT="0" marB="0"/>
                </a:tc>
              </a:tr>
              <a:tr h="923698">
                <a:tc>
                  <a:txBody>
                    <a:bodyPr/>
                    <a:lstStyle/>
                    <a:p>
                      <a:pPr algn="ctr">
                        <a:spcAft>
                          <a:spcPts val="0"/>
                        </a:spcAft>
                      </a:pPr>
                      <a:r>
                        <a:rPr lang="nl-NL" sz="1200">
                          <a:effectLst/>
                        </a:rPr>
                        <a:t>3</a:t>
                      </a:r>
                      <a:endParaRPr lang="en-US" sz="1200">
                        <a:effectLst/>
                        <a:latin typeface="Calibri"/>
                        <a:ea typeface="Calibri"/>
                        <a:cs typeface="Times New Roman"/>
                      </a:endParaRPr>
                    </a:p>
                  </a:txBody>
                  <a:tcPr marL="24418" marR="24418" marT="0" marB="0"/>
                </a:tc>
                <a:tc>
                  <a:txBody>
                    <a:bodyPr/>
                    <a:lstStyle/>
                    <a:p>
                      <a:pPr>
                        <a:lnSpc>
                          <a:spcPct val="115000"/>
                        </a:lnSpc>
                        <a:spcAft>
                          <a:spcPts val="0"/>
                        </a:spcAft>
                      </a:pPr>
                      <a:r>
                        <a:rPr lang="nl-NL" sz="1200" dirty="0">
                          <a:effectLst/>
                        </a:rPr>
                        <a:t>De leerling legt een rijk uitgewerkte relatie:</a:t>
                      </a:r>
                      <a:endParaRPr lang="en-US" sz="1200" dirty="0">
                        <a:effectLst/>
                      </a:endParaRPr>
                    </a:p>
                    <a:p>
                      <a:pPr marL="342900" lvl="0" indent="-342900">
                        <a:lnSpc>
                          <a:spcPct val="115000"/>
                        </a:lnSpc>
                        <a:spcAft>
                          <a:spcPts val="0"/>
                        </a:spcAft>
                        <a:buFont typeface="Calibri"/>
                        <a:buChar char="-"/>
                      </a:pPr>
                      <a:r>
                        <a:rPr lang="nl-NL" sz="1200" dirty="0">
                          <a:effectLst/>
                        </a:rPr>
                        <a:t>De leerling gebruikt meerdere relevante begrippen. </a:t>
                      </a:r>
                      <a:endParaRPr lang="en-US" sz="1200" dirty="0">
                        <a:effectLst/>
                      </a:endParaRPr>
                    </a:p>
                    <a:p>
                      <a:pPr marL="342900" lvl="0" indent="-342900">
                        <a:lnSpc>
                          <a:spcPct val="115000"/>
                        </a:lnSpc>
                        <a:spcAft>
                          <a:spcPts val="0"/>
                        </a:spcAft>
                        <a:buFont typeface="Calibri"/>
                        <a:buChar char="-"/>
                      </a:pPr>
                      <a:r>
                        <a:rPr lang="nl-NL" sz="1200" dirty="0">
                          <a:effectLst/>
                        </a:rPr>
                        <a:t>Het antwoord is specifiek</a:t>
                      </a:r>
                      <a:endParaRPr lang="en-US" sz="1200" dirty="0">
                        <a:effectLst/>
                      </a:endParaRPr>
                    </a:p>
                    <a:p>
                      <a:pPr marL="342900" lvl="0" indent="-342900">
                        <a:lnSpc>
                          <a:spcPct val="115000"/>
                        </a:lnSpc>
                        <a:spcAft>
                          <a:spcPts val="0"/>
                        </a:spcAft>
                        <a:buFont typeface="Calibri"/>
                        <a:buChar char="-"/>
                      </a:pPr>
                      <a:r>
                        <a:rPr lang="nl-NL" sz="1200" dirty="0">
                          <a:effectLst/>
                        </a:rPr>
                        <a:t>Het antwoord bevat meerdere argumenten. </a:t>
                      </a:r>
                      <a:endParaRPr lang="en-US" sz="1200" dirty="0">
                        <a:effectLst/>
                        <a:latin typeface="Calibri"/>
                        <a:ea typeface="Calibri"/>
                        <a:cs typeface="Times New Roman"/>
                      </a:endParaRPr>
                    </a:p>
                  </a:txBody>
                  <a:tcPr marL="24418" marR="24418" marT="0" marB="0"/>
                </a:tc>
              </a:tr>
              <a:tr h="1325749">
                <a:tc>
                  <a:txBody>
                    <a:bodyPr/>
                    <a:lstStyle/>
                    <a:p>
                      <a:pPr algn="ctr">
                        <a:spcAft>
                          <a:spcPts val="0"/>
                        </a:spcAft>
                      </a:pPr>
                      <a:r>
                        <a:rPr lang="nl-NL" sz="1200" dirty="0">
                          <a:effectLst/>
                        </a:rPr>
                        <a:t>4</a:t>
                      </a:r>
                      <a:endParaRPr lang="en-US" sz="1200" dirty="0">
                        <a:effectLst/>
                        <a:latin typeface="Calibri"/>
                        <a:ea typeface="Calibri"/>
                        <a:cs typeface="Times New Roman"/>
                      </a:endParaRPr>
                    </a:p>
                  </a:txBody>
                  <a:tcPr marL="24418" marR="24418" marT="0" marB="0"/>
                </a:tc>
                <a:tc>
                  <a:txBody>
                    <a:bodyPr/>
                    <a:lstStyle/>
                    <a:p>
                      <a:pPr>
                        <a:lnSpc>
                          <a:spcPct val="115000"/>
                        </a:lnSpc>
                        <a:spcAft>
                          <a:spcPts val="0"/>
                        </a:spcAft>
                      </a:pPr>
                      <a:r>
                        <a:rPr lang="nl-NL" sz="1200" dirty="0">
                          <a:effectLst/>
                        </a:rPr>
                        <a:t>De leerling legt een rijk uitgewerkte relatie en maakt een afweging:</a:t>
                      </a:r>
                      <a:endParaRPr lang="en-US" sz="1200" dirty="0">
                        <a:effectLst/>
                      </a:endParaRPr>
                    </a:p>
                    <a:p>
                      <a:pPr>
                        <a:lnSpc>
                          <a:spcPct val="115000"/>
                        </a:lnSpc>
                        <a:spcAft>
                          <a:spcPts val="0"/>
                        </a:spcAft>
                      </a:pPr>
                      <a:r>
                        <a:rPr lang="nl-NL" sz="1200" dirty="0">
                          <a:effectLst/>
                        </a:rPr>
                        <a:t>Als 3 plus:</a:t>
                      </a:r>
                      <a:endParaRPr lang="en-US" sz="1200" dirty="0">
                        <a:effectLst/>
                      </a:endParaRPr>
                    </a:p>
                    <a:p>
                      <a:pPr marL="342900" lvl="0" indent="-342900">
                        <a:lnSpc>
                          <a:spcPct val="115000"/>
                        </a:lnSpc>
                        <a:spcAft>
                          <a:spcPts val="0"/>
                        </a:spcAft>
                        <a:buFont typeface="Calibri"/>
                        <a:buChar char="-"/>
                      </a:pPr>
                      <a:r>
                        <a:rPr lang="nl-NL" sz="1200" dirty="0">
                          <a:effectLst/>
                        </a:rPr>
                        <a:t>De leerling weegt de oorzaak af </a:t>
                      </a:r>
                      <a:r>
                        <a:rPr lang="nl-NL" sz="1200" dirty="0" err="1">
                          <a:effectLst/>
                        </a:rPr>
                        <a:t>tov</a:t>
                      </a:r>
                      <a:r>
                        <a:rPr lang="nl-NL" sz="1200" dirty="0">
                          <a:effectLst/>
                        </a:rPr>
                        <a:t> andere oorzaken. Deze afweging is onderbouwt.</a:t>
                      </a:r>
                      <a:endParaRPr lang="en-US" sz="1200" dirty="0">
                        <a:effectLst/>
                      </a:endParaRPr>
                    </a:p>
                    <a:p>
                      <a:pPr marL="342900" lvl="0" indent="-342900">
                        <a:lnSpc>
                          <a:spcPct val="115000"/>
                        </a:lnSpc>
                        <a:spcAft>
                          <a:spcPts val="0"/>
                        </a:spcAft>
                        <a:buFont typeface="Calibri"/>
                        <a:buChar char="-"/>
                      </a:pPr>
                      <a:r>
                        <a:rPr lang="nl-NL" sz="1200" dirty="0">
                          <a:effectLst/>
                        </a:rPr>
                        <a:t>De leerling weegt de oorzaak </a:t>
                      </a:r>
                      <a:r>
                        <a:rPr lang="nl-NL" sz="1200" dirty="0" err="1">
                          <a:effectLst/>
                        </a:rPr>
                        <a:t>tov</a:t>
                      </a:r>
                      <a:r>
                        <a:rPr lang="nl-NL" sz="1200" dirty="0">
                          <a:effectLst/>
                        </a:rPr>
                        <a:t> een tegenfeitelijkheid. Deze afweging is onderbouwt.</a:t>
                      </a:r>
                      <a:endParaRPr lang="en-US" sz="1200" dirty="0">
                        <a:effectLst/>
                        <a:latin typeface="Calibri"/>
                        <a:ea typeface="Calibri"/>
                        <a:cs typeface="Times New Roman"/>
                      </a:endParaRPr>
                    </a:p>
                  </a:txBody>
                  <a:tcPr marL="24418" marR="24418" marT="0" marB="0"/>
                </a:tc>
              </a:tr>
            </a:tbl>
          </a:graphicData>
        </a:graphic>
      </p:graphicFrame>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graphicFrame>
        <p:nvGraphicFramePr>
          <p:cNvPr id="8" name="Table 7"/>
          <p:cNvGraphicFramePr>
            <a:graphicFrameLocks noGrp="1"/>
          </p:cNvGraphicFramePr>
          <p:nvPr>
            <p:extLst>
              <p:ext uri="{D42A27DB-BD31-4B8C-83A1-F6EECF244321}">
                <p14:modId xmlns:p14="http://schemas.microsoft.com/office/powerpoint/2010/main" val="631217239"/>
              </p:ext>
            </p:extLst>
          </p:nvPr>
        </p:nvGraphicFramePr>
        <p:xfrm>
          <a:off x="7051226" y="1442077"/>
          <a:ext cx="4094995" cy="1774581"/>
        </p:xfrm>
        <a:graphic>
          <a:graphicData uri="http://schemas.openxmlformats.org/drawingml/2006/table">
            <a:tbl>
              <a:tblPr firstRow="1" firstCol="1" bandRow="1">
                <a:tableStyleId>{5C22544A-7EE6-4342-B048-85BDC9FD1C3A}</a:tableStyleId>
              </a:tblPr>
              <a:tblGrid>
                <a:gridCol w="705408"/>
                <a:gridCol w="3389587"/>
              </a:tblGrid>
              <a:tr h="110895">
                <a:tc gridSpan="2">
                  <a:txBody>
                    <a:bodyPr/>
                    <a:lstStyle/>
                    <a:p>
                      <a:pPr>
                        <a:lnSpc>
                          <a:spcPct val="115000"/>
                        </a:lnSpc>
                        <a:spcAft>
                          <a:spcPts val="0"/>
                        </a:spcAft>
                      </a:pPr>
                      <a:r>
                        <a:rPr lang="nl-NL" sz="1400" i="1" u="sng" dirty="0" smtClean="0">
                          <a:effectLst/>
                          <a:latin typeface="Calibri"/>
                          <a:ea typeface="Calibri"/>
                          <a:cs typeface="Times New Roman"/>
                        </a:rPr>
                        <a:t>Moderatoren</a:t>
                      </a:r>
                      <a:endParaRPr lang="en-US" sz="1400" i="1" u="sng" dirty="0">
                        <a:effectLst/>
                        <a:latin typeface="Calibri"/>
                        <a:ea typeface="Calibri"/>
                        <a:cs typeface="Times New Roman"/>
                      </a:endParaRPr>
                    </a:p>
                  </a:txBody>
                  <a:tcPr marL="24418" marR="24418" marT="0" marB="0"/>
                </a:tc>
                <a:tc hMerge="1">
                  <a:txBody>
                    <a:bodyPr/>
                    <a:lstStyle/>
                    <a:p>
                      <a:endParaRPr lang="en-US"/>
                    </a:p>
                  </a:txBody>
                  <a:tcPr/>
                </a:tc>
              </a:tr>
              <a:tr h="110895">
                <a:tc>
                  <a:txBody>
                    <a:bodyPr/>
                    <a:lstStyle/>
                    <a:p>
                      <a:pPr algn="ctr">
                        <a:spcAft>
                          <a:spcPts val="0"/>
                        </a:spcAft>
                      </a:pPr>
                      <a:r>
                        <a:rPr lang="nl-NL" sz="1400" dirty="0" smtClean="0">
                          <a:effectLst/>
                        </a:rPr>
                        <a:t>Code</a:t>
                      </a:r>
                      <a:endParaRPr lang="en-US" sz="1400" dirty="0">
                        <a:effectLst/>
                        <a:latin typeface="Calibri"/>
                        <a:ea typeface="Calibri"/>
                        <a:cs typeface="Times New Roman"/>
                      </a:endParaRPr>
                    </a:p>
                  </a:txBody>
                  <a:tcPr marL="24418" marR="24418" marT="0" marB="0"/>
                </a:tc>
                <a:tc>
                  <a:txBody>
                    <a:bodyPr/>
                    <a:lstStyle/>
                    <a:p>
                      <a:pPr algn="ctr">
                        <a:lnSpc>
                          <a:spcPct val="115000"/>
                        </a:lnSpc>
                        <a:spcAft>
                          <a:spcPts val="0"/>
                        </a:spcAft>
                      </a:pPr>
                      <a:r>
                        <a:rPr lang="nl-NL" sz="1400" dirty="0">
                          <a:effectLst/>
                        </a:rPr>
                        <a:t>Betekenis</a:t>
                      </a:r>
                      <a:endParaRPr lang="en-US" sz="1400" dirty="0">
                        <a:effectLst/>
                        <a:latin typeface="Calibri"/>
                        <a:ea typeface="Calibri"/>
                        <a:cs typeface="Times New Roman"/>
                      </a:endParaRPr>
                    </a:p>
                  </a:txBody>
                  <a:tcPr marL="24418" marR="24418" marT="0" marB="0"/>
                </a:tc>
              </a:tr>
              <a:tr h="417009">
                <a:tc>
                  <a:txBody>
                    <a:bodyPr/>
                    <a:lstStyle/>
                    <a:p>
                      <a:pPr>
                        <a:spcAft>
                          <a:spcPts val="0"/>
                        </a:spcAft>
                      </a:pPr>
                      <a:r>
                        <a:rPr lang="nl-NL" sz="1200">
                          <a:effectLst/>
                        </a:rPr>
                        <a:t>0 = Nee</a:t>
                      </a:r>
                      <a:endParaRPr lang="en-US" sz="1200">
                        <a:effectLst/>
                      </a:endParaRPr>
                    </a:p>
                    <a:p>
                      <a:pPr>
                        <a:spcAft>
                          <a:spcPts val="0"/>
                        </a:spcAft>
                      </a:pPr>
                      <a:r>
                        <a:rPr lang="nl-NL" sz="1200">
                          <a:effectLst/>
                        </a:rPr>
                        <a:t>1 = Ja</a:t>
                      </a:r>
                      <a:endParaRPr lang="en-US" sz="1200">
                        <a:effectLst/>
                        <a:latin typeface="Calibri"/>
                        <a:ea typeface="Calibri"/>
                        <a:cs typeface="Times New Roman"/>
                      </a:endParaRPr>
                    </a:p>
                  </a:txBody>
                  <a:tcPr marL="24418" marR="24418" marT="0" marB="0"/>
                </a:tc>
                <a:tc>
                  <a:txBody>
                    <a:bodyPr/>
                    <a:lstStyle/>
                    <a:p>
                      <a:pPr>
                        <a:spcAft>
                          <a:spcPts val="0"/>
                        </a:spcAft>
                      </a:pPr>
                      <a:r>
                        <a:rPr lang="nl-NL" sz="1200" dirty="0">
                          <a:effectLst/>
                        </a:rPr>
                        <a:t>Redenering bevat historische onjuistheid.</a:t>
                      </a:r>
                      <a:endParaRPr lang="en-US" sz="1200" dirty="0">
                        <a:effectLst/>
                        <a:latin typeface="Calibri"/>
                        <a:ea typeface="Calibri"/>
                        <a:cs typeface="Times New Roman"/>
                      </a:endParaRPr>
                    </a:p>
                  </a:txBody>
                  <a:tcPr marL="24418" marR="24418" marT="0" marB="0"/>
                </a:tc>
              </a:tr>
              <a:tr h="464249">
                <a:tc>
                  <a:txBody>
                    <a:bodyPr/>
                    <a:lstStyle/>
                    <a:p>
                      <a:pPr>
                        <a:spcAft>
                          <a:spcPts val="0"/>
                        </a:spcAft>
                      </a:pPr>
                      <a:r>
                        <a:rPr lang="nl-NL" sz="1200">
                          <a:effectLst/>
                        </a:rPr>
                        <a:t>0 = Nee</a:t>
                      </a:r>
                      <a:endParaRPr lang="en-US" sz="1200">
                        <a:effectLst/>
                      </a:endParaRPr>
                    </a:p>
                    <a:p>
                      <a:pPr>
                        <a:spcAft>
                          <a:spcPts val="0"/>
                        </a:spcAft>
                      </a:pPr>
                      <a:r>
                        <a:rPr lang="nl-NL" sz="1200">
                          <a:effectLst/>
                        </a:rPr>
                        <a:t>1 = Ja</a:t>
                      </a:r>
                      <a:endParaRPr lang="en-US" sz="1200">
                        <a:effectLst/>
                        <a:latin typeface="Calibri"/>
                        <a:ea typeface="Calibri"/>
                        <a:cs typeface="Times New Roman"/>
                      </a:endParaRPr>
                    </a:p>
                  </a:txBody>
                  <a:tcPr marL="24418" marR="24418" marT="0" marB="0"/>
                </a:tc>
                <a:tc>
                  <a:txBody>
                    <a:bodyPr/>
                    <a:lstStyle/>
                    <a:p>
                      <a:pPr>
                        <a:spcAft>
                          <a:spcPts val="0"/>
                        </a:spcAft>
                      </a:pPr>
                      <a:r>
                        <a:rPr lang="nl-NL" sz="1200" dirty="0" err="1">
                          <a:effectLst/>
                        </a:rPr>
                        <a:t>Presentistische</a:t>
                      </a:r>
                      <a:r>
                        <a:rPr lang="nl-NL" sz="1200" dirty="0">
                          <a:effectLst/>
                        </a:rPr>
                        <a:t> redenering</a:t>
                      </a:r>
                      <a:r>
                        <a:rPr lang="nl-NL" sz="1200" dirty="0" smtClean="0">
                          <a:effectLst/>
                        </a:rPr>
                        <a:t>.</a:t>
                      </a:r>
                      <a:endParaRPr lang="en-US" sz="1200" dirty="0">
                        <a:effectLst/>
                      </a:endParaRPr>
                    </a:p>
                  </a:txBody>
                  <a:tcPr marL="24418" marR="24418" marT="0" marB="0"/>
                </a:tc>
              </a:tr>
              <a:tr h="417009">
                <a:tc>
                  <a:txBody>
                    <a:bodyPr/>
                    <a:lstStyle/>
                    <a:p>
                      <a:pPr>
                        <a:spcAft>
                          <a:spcPts val="0"/>
                        </a:spcAft>
                      </a:pPr>
                      <a:r>
                        <a:rPr lang="nl-NL" sz="1200">
                          <a:effectLst/>
                        </a:rPr>
                        <a:t>0 = Nee</a:t>
                      </a:r>
                      <a:endParaRPr lang="en-US" sz="1200">
                        <a:effectLst/>
                      </a:endParaRPr>
                    </a:p>
                    <a:p>
                      <a:pPr>
                        <a:spcAft>
                          <a:spcPts val="0"/>
                        </a:spcAft>
                      </a:pPr>
                      <a:r>
                        <a:rPr lang="nl-NL" sz="1200">
                          <a:effectLst/>
                        </a:rPr>
                        <a:t>1 = Ja</a:t>
                      </a:r>
                      <a:endParaRPr lang="en-US" sz="1200">
                        <a:effectLst/>
                        <a:latin typeface="Calibri"/>
                        <a:ea typeface="Calibri"/>
                        <a:cs typeface="Times New Roman"/>
                      </a:endParaRPr>
                    </a:p>
                  </a:txBody>
                  <a:tcPr marL="24418" marR="24418" marT="0" marB="0"/>
                </a:tc>
                <a:tc>
                  <a:txBody>
                    <a:bodyPr/>
                    <a:lstStyle/>
                    <a:p>
                      <a:pPr>
                        <a:spcAft>
                          <a:spcPts val="0"/>
                        </a:spcAft>
                      </a:pPr>
                      <a:r>
                        <a:rPr lang="nl-NL" sz="1200" dirty="0">
                          <a:effectLst/>
                        </a:rPr>
                        <a:t>Wetmatige redenering</a:t>
                      </a:r>
                      <a:endParaRPr lang="en-US" sz="1200" dirty="0">
                        <a:effectLst/>
                        <a:latin typeface="Calibri"/>
                        <a:ea typeface="Calibri"/>
                        <a:cs typeface="Times New Roman"/>
                      </a:endParaRPr>
                    </a:p>
                  </a:txBody>
                  <a:tcPr marL="24418" marR="24418" marT="0" marB="0"/>
                </a:tc>
              </a:tr>
            </a:tbl>
          </a:graphicData>
        </a:graphic>
      </p:graphicFrame>
    </p:spTree>
    <p:extLst>
      <p:ext uri="{BB962C8B-B14F-4D97-AF65-F5344CB8AC3E}">
        <p14:creationId xmlns:p14="http://schemas.microsoft.com/office/powerpoint/2010/main" val="3216564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06930"/>
          </a:xfrm>
        </p:spPr>
        <p:txBody>
          <a:bodyPr/>
          <a:lstStyle/>
          <a:p>
            <a:r>
              <a:rPr lang="nl-NL" dirty="0" smtClean="0"/>
              <a:t>Analyse 4: codeerschema multicausaliteit.</a:t>
            </a:r>
            <a:endParaRPr lang="nl-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3211234"/>
              </p:ext>
            </p:extLst>
          </p:nvPr>
        </p:nvGraphicFramePr>
        <p:xfrm>
          <a:off x="604031" y="1120131"/>
          <a:ext cx="7132367" cy="5451578"/>
        </p:xfrm>
        <a:graphic>
          <a:graphicData uri="http://schemas.openxmlformats.org/drawingml/2006/table">
            <a:tbl>
              <a:tblPr firstRow="1" firstCol="1" bandRow="1">
                <a:tableStyleId>{5C22544A-7EE6-4342-B048-85BDC9FD1C3A}</a:tableStyleId>
              </a:tblPr>
              <a:tblGrid>
                <a:gridCol w="546852"/>
                <a:gridCol w="6585515"/>
              </a:tblGrid>
              <a:tr h="299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dirty="0" smtClean="0">
                          <a:effectLst/>
                        </a:rPr>
                        <a:t>Codeerschema belang oorzaken bepalen. </a:t>
                      </a:r>
                      <a:endParaRPr lang="en-US" sz="1400" dirty="0" smtClean="0">
                        <a:effectLst/>
                        <a:latin typeface="+mn-lt"/>
                        <a:ea typeface="Calibri"/>
                        <a:cs typeface="Times New Roman"/>
                      </a:endParaRPr>
                    </a:p>
                    <a:p>
                      <a:pPr>
                        <a:spcAft>
                          <a:spcPts val="0"/>
                        </a:spcAft>
                      </a:pPr>
                      <a:endParaRPr lang="en-US" sz="600" dirty="0">
                        <a:effectLst/>
                        <a:latin typeface="Calibri"/>
                        <a:ea typeface="Calibri"/>
                        <a:cs typeface="Times New Roman"/>
                      </a:endParaRPr>
                    </a:p>
                  </a:txBody>
                  <a:tcPr marL="24418" marR="24418" marT="0" marB="0"/>
                </a:tc>
                <a:tc hMerge="1">
                  <a:txBody>
                    <a:bodyPr/>
                    <a:lstStyle/>
                    <a:p>
                      <a:endParaRPr lang="en-US"/>
                    </a:p>
                  </a:txBody>
                  <a:tcPr/>
                </a:tc>
              </a:tr>
              <a:tr h="299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400" u="sng" dirty="0" smtClean="0">
                          <a:effectLst/>
                        </a:rPr>
                        <a:t>Kwaliteit van de redenering</a:t>
                      </a:r>
                      <a:endParaRPr lang="en-US" sz="1400" dirty="0" smtClean="0">
                        <a:effectLst/>
                        <a:latin typeface="+mn-lt"/>
                        <a:ea typeface="Calibri"/>
                        <a:cs typeface="Times New Roman"/>
                      </a:endParaRPr>
                    </a:p>
                    <a:p>
                      <a:pPr>
                        <a:spcAft>
                          <a:spcPts val="0"/>
                        </a:spcAft>
                      </a:pPr>
                      <a:endParaRPr lang="en-US" sz="600" dirty="0">
                        <a:effectLst/>
                        <a:latin typeface="Calibri"/>
                        <a:ea typeface="Calibri"/>
                        <a:cs typeface="Times New Roman"/>
                      </a:endParaRPr>
                    </a:p>
                  </a:txBody>
                  <a:tcPr marL="24418" marR="24418" marT="0" marB="0"/>
                </a:tc>
                <a:tc hMerge="1">
                  <a:txBody>
                    <a:bodyPr/>
                    <a:lstStyle/>
                    <a:p>
                      <a:endParaRPr lang="en-US"/>
                    </a:p>
                  </a:txBody>
                  <a:tcPr/>
                </a:tc>
              </a:tr>
              <a:tr h="322387">
                <a:tc>
                  <a:txBody>
                    <a:bodyPr/>
                    <a:lstStyle/>
                    <a:p>
                      <a:pPr algn="ctr">
                        <a:spcAft>
                          <a:spcPts val="0"/>
                        </a:spcAft>
                      </a:pPr>
                      <a:r>
                        <a:rPr lang="nl-NL" sz="1400" dirty="0">
                          <a:effectLst/>
                        </a:rPr>
                        <a:t>Code</a:t>
                      </a:r>
                      <a:endParaRPr lang="en-US" sz="1400" dirty="0">
                        <a:effectLst/>
                        <a:latin typeface="Calibri"/>
                        <a:ea typeface="Calibri"/>
                        <a:cs typeface="Times New Roman"/>
                      </a:endParaRPr>
                    </a:p>
                  </a:txBody>
                  <a:tcPr marL="24418" marR="24418" marT="0" marB="0"/>
                </a:tc>
                <a:tc>
                  <a:txBody>
                    <a:bodyPr/>
                    <a:lstStyle/>
                    <a:p>
                      <a:pPr algn="ctr">
                        <a:lnSpc>
                          <a:spcPct val="115000"/>
                        </a:lnSpc>
                        <a:spcAft>
                          <a:spcPts val="0"/>
                        </a:spcAft>
                      </a:pPr>
                      <a:r>
                        <a:rPr lang="nl-NL" sz="1400" dirty="0">
                          <a:effectLst/>
                        </a:rPr>
                        <a:t>Betekenis</a:t>
                      </a:r>
                      <a:endParaRPr lang="en-US" sz="1400" dirty="0">
                        <a:effectLst/>
                        <a:latin typeface="Calibri"/>
                        <a:ea typeface="Calibri"/>
                        <a:cs typeface="Times New Roman"/>
                      </a:endParaRPr>
                    </a:p>
                  </a:txBody>
                  <a:tcPr marL="24418" marR="24418" marT="0" marB="0"/>
                </a:tc>
              </a:tr>
              <a:tr h="322387">
                <a:tc>
                  <a:txBody>
                    <a:bodyPr/>
                    <a:lstStyle/>
                    <a:p>
                      <a:pPr>
                        <a:spcAft>
                          <a:spcPts val="0"/>
                        </a:spcAft>
                      </a:pPr>
                      <a:r>
                        <a:rPr lang="nl-NL" sz="1200">
                          <a:effectLst/>
                          <a:latin typeface="Calibri"/>
                          <a:ea typeface="Calibri"/>
                          <a:cs typeface="Times New Roman"/>
                        </a:rPr>
                        <a:t>0 </a:t>
                      </a:r>
                      <a:endParaRPr lang="en-US" sz="1200">
                        <a:effectLst/>
                        <a:latin typeface="Calibri"/>
                        <a:ea typeface="Calibri"/>
                        <a:cs typeface="Times New Roman"/>
                      </a:endParaRPr>
                    </a:p>
                  </a:txBody>
                  <a:tcPr marL="68580" marR="68580" marT="0" marB="0"/>
                </a:tc>
                <a:tc>
                  <a:txBody>
                    <a:bodyPr/>
                    <a:lstStyle/>
                    <a:p>
                      <a:pPr>
                        <a:lnSpc>
                          <a:spcPct val="115000"/>
                        </a:lnSpc>
                        <a:spcAft>
                          <a:spcPts val="0"/>
                        </a:spcAft>
                      </a:pPr>
                      <a:r>
                        <a:rPr lang="nl-NL" sz="1200" dirty="0">
                          <a:effectLst/>
                          <a:latin typeface="Calibri"/>
                          <a:ea typeface="Calibri"/>
                          <a:cs typeface="Times New Roman"/>
                        </a:rPr>
                        <a:t>Het antwoord sluit niet aan op de vraag/geen antwoord gegeven</a:t>
                      </a:r>
                      <a:endParaRPr lang="en-US" sz="1200" dirty="0">
                        <a:effectLst/>
                        <a:latin typeface="Calibri"/>
                        <a:ea typeface="Calibri"/>
                        <a:cs typeface="Times New Roman"/>
                      </a:endParaRPr>
                    </a:p>
                  </a:txBody>
                  <a:tcPr marL="68580" marR="68580" marT="0" marB="0"/>
                </a:tc>
              </a:tr>
              <a:tr h="731302">
                <a:tc>
                  <a:txBody>
                    <a:bodyPr/>
                    <a:lstStyle/>
                    <a:p>
                      <a:pPr>
                        <a:spcAft>
                          <a:spcPts val="0"/>
                        </a:spcAft>
                      </a:pPr>
                      <a:r>
                        <a:rPr lang="nl-NL" sz="1200">
                          <a:effectLst/>
                          <a:latin typeface="Calibri"/>
                          <a:ea typeface="Calibri"/>
                          <a:cs typeface="Times New Roman"/>
                        </a:rPr>
                        <a:t>1 </a:t>
                      </a:r>
                      <a:endParaRPr lang="en-US" sz="1200">
                        <a:effectLst/>
                        <a:latin typeface="Calibri"/>
                        <a:ea typeface="Calibri"/>
                        <a:cs typeface="Times New Roman"/>
                      </a:endParaRPr>
                    </a:p>
                  </a:txBody>
                  <a:tcPr marL="68580" marR="68580" marT="0" marB="0"/>
                </a:tc>
                <a:tc>
                  <a:txBody>
                    <a:bodyPr/>
                    <a:lstStyle/>
                    <a:p>
                      <a:pPr>
                        <a:lnSpc>
                          <a:spcPct val="115000"/>
                        </a:lnSpc>
                        <a:spcAft>
                          <a:spcPts val="0"/>
                        </a:spcAft>
                      </a:pPr>
                      <a:r>
                        <a:rPr lang="nl-NL" sz="1200">
                          <a:effectLst/>
                          <a:latin typeface="Calibri"/>
                          <a:ea typeface="Calibri"/>
                          <a:cs typeface="Times New Roman"/>
                        </a:rPr>
                        <a:t>De leerling benoemt 1 factor:</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De leerling gaat eventueel in op het belang van deze factor maar laat andere factoren achterwege.  </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Het belang wordt niet onderbouwd.</a:t>
                      </a:r>
                      <a:endParaRPr lang="en-US" sz="1200">
                        <a:effectLst/>
                        <a:latin typeface="Calibri"/>
                        <a:ea typeface="Calibri"/>
                        <a:cs typeface="Times New Roman"/>
                      </a:endParaRPr>
                    </a:p>
                  </a:txBody>
                  <a:tcPr marL="68580" marR="68580" marT="0" marB="0"/>
                </a:tc>
              </a:tr>
              <a:tr h="1031717">
                <a:tc>
                  <a:txBody>
                    <a:bodyPr/>
                    <a:lstStyle/>
                    <a:p>
                      <a:pPr>
                        <a:spcAft>
                          <a:spcPts val="0"/>
                        </a:spcAft>
                      </a:pPr>
                      <a:r>
                        <a:rPr lang="nl-NL" sz="1200">
                          <a:effectLst/>
                          <a:latin typeface="Calibri"/>
                          <a:ea typeface="Calibri"/>
                          <a:cs typeface="Times New Roman"/>
                        </a:rPr>
                        <a:t>2</a:t>
                      </a:r>
                      <a:endParaRPr lang="en-US" sz="1200">
                        <a:effectLst/>
                        <a:latin typeface="Calibri"/>
                        <a:ea typeface="Calibri"/>
                        <a:cs typeface="Times New Roman"/>
                      </a:endParaRPr>
                    </a:p>
                  </a:txBody>
                  <a:tcPr marL="68580" marR="68580" marT="0" marB="0"/>
                </a:tc>
                <a:tc>
                  <a:txBody>
                    <a:bodyPr/>
                    <a:lstStyle/>
                    <a:p>
                      <a:pPr>
                        <a:lnSpc>
                          <a:spcPct val="115000"/>
                        </a:lnSpc>
                        <a:spcAft>
                          <a:spcPts val="0"/>
                        </a:spcAft>
                      </a:pPr>
                      <a:r>
                        <a:rPr lang="nl-NL" sz="1200">
                          <a:effectLst/>
                          <a:latin typeface="Calibri"/>
                          <a:ea typeface="Calibri"/>
                          <a:cs typeface="Times New Roman"/>
                        </a:rPr>
                        <a:t>De leerling benoemt tenminste 2 factoren:</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De leerling bespreekt de factoren maar beschouwd ze afzonderlijk. </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De leerling gaat eventueel in op het belang van deze factoren maar laat andere factoren achterwege.  </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Het belang  wordt niet onderbouwd. </a:t>
                      </a:r>
                      <a:endParaRPr lang="en-US" sz="1200">
                        <a:effectLst/>
                        <a:latin typeface="Calibri"/>
                        <a:ea typeface="Calibri"/>
                        <a:cs typeface="Times New Roman"/>
                      </a:endParaRPr>
                    </a:p>
                  </a:txBody>
                  <a:tcPr marL="68580" marR="68580" marT="0" marB="0"/>
                </a:tc>
              </a:tr>
              <a:tr h="756484">
                <a:tc>
                  <a:txBody>
                    <a:bodyPr/>
                    <a:lstStyle/>
                    <a:p>
                      <a:pPr>
                        <a:spcAft>
                          <a:spcPts val="0"/>
                        </a:spcAft>
                      </a:pPr>
                      <a:r>
                        <a:rPr lang="nl-NL" sz="1200">
                          <a:effectLst/>
                          <a:latin typeface="Calibri"/>
                          <a:ea typeface="Calibri"/>
                          <a:cs typeface="Times New Roman"/>
                        </a:rPr>
                        <a:t>3 </a:t>
                      </a:r>
                      <a:endParaRPr lang="en-US" sz="1200">
                        <a:effectLst/>
                        <a:latin typeface="Calibri"/>
                        <a:ea typeface="Calibri"/>
                        <a:cs typeface="Times New Roman"/>
                      </a:endParaRPr>
                    </a:p>
                  </a:txBody>
                  <a:tcPr marL="68580" marR="68580" marT="0" marB="0"/>
                </a:tc>
                <a:tc>
                  <a:txBody>
                    <a:bodyPr/>
                    <a:lstStyle/>
                    <a:p>
                      <a:pPr>
                        <a:lnSpc>
                          <a:spcPct val="115000"/>
                        </a:lnSpc>
                        <a:spcAft>
                          <a:spcPts val="0"/>
                        </a:spcAft>
                      </a:pPr>
                      <a:r>
                        <a:rPr lang="nl-NL" sz="1200">
                          <a:effectLst/>
                          <a:latin typeface="Calibri"/>
                          <a:ea typeface="Calibri"/>
                          <a:cs typeface="Times New Roman"/>
                        </a:rPr>
                        <a:t>De leerling benoemt tenminste 2 factoren en bespreekt deze in samenhang. </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De leerling benoemt minimaal 2 en maximaal 4 factoren.</a:t>
                      </a:r>
                      <a:endParaRPr lang="en-US" sz="1200">
                        <a:effectLst/>
                        <a:latin typeface="Calibri"/>
                        <a:ea typeface="Calibri"/>
                        <a:cs typeface="Times New Roman"/>
                      </a:endParaRPr>
                    </a:p>
                    <a:p>
                      <a:pPr marL="342900" lvl="0" indent="-342900">
                        <a:lnSpc>
                          <a:spcPct val="115000"/>
                        </a:lnSpc>
                        <a:spcAft>
                          <a:spcPts val="0"/>
                        </a:spcAft>
                        <a:buFont typeface="Calibri"/>
                        <a:buChar char="-"/>
                      </a:pPr>
                      <a:r>
                        <a:rPr lang="nl-NL" sz="1200">
                          <a:effectLst/>
                          <a:latin typeface="Calibri"/>
                          <a:ea typeface="Calibri"/>
                          <a:cs typeface="Times New Roman"/>
                        </a:rPr>
                        <a:t>De leerling brengt tussen tenminste 2 factoren een samenhang aan. </a:t>
                      </a:r>
                      <a:endParaRPr lang="en-US" sz="1200">
                        <a:effectLst/>
                        <a:latin typeface="Calibri"/>
                        <a:ea typeface="Calibri"/>
                        <a:cs typeface="Times New Roman"/>
                      </a:endParaRPr>
                    </a:p>
                  </a:txBody>
                  <a:tcPr marL="68580" marR="68580" marT="0" marB="0"/>
                </a:tc>
              </a:tr>
              <a:tr h="1650746">
                <a:tc>
                  <a:txBody>
                    <a:bodyPr/>
                    <a:lstStyle/>
                    <a:p>
                      <a:pPr>
                        <a:spcAft>
                          <a:spcPts val="0"/>
                        </a:spcAft>
                      </a:pPr>
                      <a:r>
                        <a:rPr lang="nl-NL" sz="1200">
                          <a:effectLst/>
                          <a:latin typeface="Calibri"/>
                          <a:ea typeface="Calibri"/>
                          <a:cs typeface="Times New Roman"/>
                        </a:rPr>
                        <a:t>4 </a:t>
                      </a:r>
                      <a:endParaRPr lang="en-US" sz="1200">
                        <a:effectLst/>
                        <a:latin typeface="Calibri"/>
                        <a:ea typeface="Calibri"/>
                        <a:cs typeface="Times New Roman"/>
                      </a:endParaRPr>
                    </a:p>
                  </a:txBody>
                  <a:tcPr marL="68580" marR="68580" marT="0" marB="0"/>
                </a:tc>
                <a:tc>
                  <a:txBody>
                    <a:bodyPr/>
                    <a:lstStyle/>
                    <a:p>
                      <a:pPr>
                        <a:lnSpc>
                          <a:spcPct val="115000"/>
                        </a:lnSpc>
                        <a:spcAft>
                          <a:spcPts val="0"/>
                        </a:spcAft>
                      </a:pPr>
                      <a:r>
                        <a:rPr lang="nl-NL" sz="1200" dirty="0">
                          <a:effectLst/>
                          <a:latin typeface="Calibri"/>
                          <a:ea typeface="Calibri"/>
                          <a:cs typeface="Times New Roman"/>
                        </a:rPr>
                        <a:t>De leerling benoemt tenminste 2 factoren in samenhang en maakt daarbij een afweging.</a:t>
                      </a:r>
                      <a:endParaRPr lang="en-US" sz="1200" dirty="0">
                        <a:effectLst/>
                        <a:latin typeface="Calibri"/>
                        <a:ea typeface="Calibri"/>
                        <a:cs typeface="Times New Roman"/>
                      </a:endParaRPr>
                    </a:p>
                    <a:p>
                      <a:pPr marL="342900" lvl="0" indent="-342900">
                        <a:lnSpc>
                          <a:spcPct val="115000"/>
                        </a:lnSpc>
                        <a:spcAft>
                          <a:spcPts val="0"/>
                        </a:spcAft>
                        <a:buFont typeface="Calibri"/>
                        <a:buChar char="-"/>
                      </a:pPr>
                      <a:r>
                        <a:rPr lang="nl-NL" sz="1200" dirty="0">
                          <a:effectLst/>
                          <a:latin typeface="Calibri"/>
                          <a:ea typeface="Calibri"/>
                          <a:cs typeface="Times New Roman"/>
                        </a:rPr>
                        <a:t>De benoemt tenminste 2 en maximaal 4 factoren. </a:t>
                      </a:r>
                      <a:endParaRPr lang="en-US" sz="1200" dirty="0">
                        <a:effectLst/>
                        <a:latin typeface="Calibri"/>
                        <a:ea typeface="Calibri"/>
                        <a:cs typeface="Times New Roman"/>
                      </a:endParaRPr>
                    </a:p>
                    <a:p>
                      <a:pPr marL="342900" lvl="0" indent="-342900">
                        <a:lnSpc>
                          <a:spcPct val="115000"/>
                        </a:lnSpc>
                        <a:spcAft>
                          <a:spcPts val="0"/>
                        </a:spcAft>
                        <a:buFont typeface="Calibri"/>
                        <a:buChar char="-"/>
                      </a:pPr>
                      <a:r>
                        <a:rPr lang="nl-NL" sz="1200" dirty="0">
                          <a:effectLst/>
                          <a:latin typeface="Calibri"/>
                          <a:ea typeface="Calibri"/>
                          <a:cs typeface="Times New Roman"/>
                        </a:rPr>
                        <a:t>De leerling brengt tussen tenminste 2 factoren een samenhang aan. </a:t>
                      </a:r>
                      <a:endParaRPr lang="en-US" sz="1200" dirty="0">
                        <a:effectLst/>
                        <a:latin typeface="Calibri"/>
                        <a:ea typeface="Calibri"/>
                        <a:cs typeface="Times New Roman"/>
                      </a:endParaRPr>
                    </a:p>
                    <a:p>
                      <a:pPr marL="342900" lvl="0" indent="-342900">
                        <a:lnSpc>
                          <a:spcPct val="115000"/>
                        </a:lnSpc>
                        <a:spcAft>
                          <a:spcPts val="0"/>
                        </a:spcAft>
                        <a:buFont typeface="Calibri"/>
                        <a:buChar char="-"/>
                      </a:pPr>
                      <a:r>
                        <a:rPr lang="nl-NL" sz="1200" dirty="0">
                          <a:effectLst/>
                          <a:latin typeface="Calibri"/>
                          <a:ea typeface="Calibri"/>
                          <a:cs typeface="Times New Roman"/>
                        </a:rPr>
                        <a:t>De leerling gaat in op het belang van 1 of meer factoren en onderbouwt deze door een vergelijking tussen factoren. </a:t>
                      </a:r>
                      <a:endParaRPr lang="en-US" sz="1200" dirty="0">
                        <a:effectLst/>
                        <a:latin typeface="Calibri"/>
                        <a:ea typeface="Calibri"/>
                        <a:cs typeface="Times New Roman"/>
                      </a:endParaRPr>
                    </a:p>
                    <a:p>
                      <a:pPr marL="342900" lvl="0" indent="-342900">
                        <a:lnSpc>
                          <a:spcPct val="115000"/>
                        </a:lnSpc>
                        <a:spcAft>
                          <a:spcPts val="0"/>
                        </a:spcAft>
                        <a:buFont typeface="Calibri"/>
                        <a:buChar char="-"/>
                      </a:pPr>
                      <a:r>
                        <a:rPr lang="nl-NL" sz="1200" dirty="0">
                          <a:effectLst/>
                          <a:latin typeface="Calibri"/>
                          <a:ea typeface="Calibri"/>
                          <a:cs typeface="Times New Roman"/>
                        </a:rPr>
                        <a:t>De leerling gaat in op het belang van 1 of meer factoren en onderbouwt deze met een </a:t>
                      </a:r>
                      <a:r>
                        <a:rPr lang="nl-NL" sz="1200" dirty="0" err="1">
                          <a:effectLst/>
                          <a:latin typeface="Calibri"/>
                          <a:ea typeface="Calibri"/>
                          <a:cs typeface="Times New Roman"/>
                        </a:rPr>
                        <a:t>tegenfeitelijke</a:t>
                      </a:r>
                      <a:r>
                        <a:rPr lang="nl-NL" sz="1200" dirty="0">
                          <a:effectLst/>
                          <a:latin typeface="Calibri"/>
                          <a:ea typeface="Calibri"/>
                          <a:cs typeface="Times New Roman"/>
                        </a:rPr>
                        <a:t> situatie. </a:t>
                      </a:r>
                      <a:endParaRPr lang="en-US" sz="1200" dirty="0">
                        <a:effectLst/>
                        <a:latin typeface="Calibri"/>
                        <a:ea typeface="Calibri"/>
                        <a:cs typeface="Times New Roman"/>
                      </a:endParaRPr>
                    </a:p>
                    <a:p>
                      <a:pPr>
                        <a:lnSpc>
                          <a:spcPct val="115000"/>
                        </a:lnSpc>
                        <a:spcAft>
                          <a:spcPts val="0"/>
                        </a:spcAft>
                      </a:pPr>
                      <a:r>
                        <a:rPr lang="nl-NL" sz="1200" dirty="0">
                          <a:effectLst/>
                          <a:latin typeface="Calibri"/>
                          <a:ea typeface="Calibri"/>
                          <a:cs typeface="Times New Roman"/>
                        </a:rPr>
                        <a:t> </a:t>
                      </a:r>
                      <a:endParaRPr lang="en-US" sz="1200" dirty="0">
                        <a:effectLst/>
                        <a:latin typeface="Calibri"/>
                        <a:ea typeface="Calibri"/>
                        <a:cs typeface="Times New Roman"/>
                      </a:endParaRPr>
                    </a:p>
                  </a:txBody>
                  <a:tcPr marL="68580" marR="68580" marT="0" marB="0"/>
                </a:tc>
              </a:tr>
            </a:tbl>
          </a:graphicData>
        </a:graphic>
      </p:graphicFrame>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graphicFrame>
        <p:nvGraphicFramePr>
          <p:cNvPr id="8" name="Table 7"/>
          <p:cNvGraphicFramePr>
            <a:graphicFrameLocks noGrp="1"/>
          </p:cNvGraphicFramePr>
          <p:nvPr>
            <p:extLst>
              <p:ext uri="{D42A27DB-BD31-4B8C-83A1-F6EECF244321}">
                <p14:modId xmlns:p14="http://schemas.microsoft.com/office/powerpoint/2010/main" val="1503942605"/>
              </p:ext>
            </p:extLst>
          </p:nvPr>
        </p:nvGraphicFramePr>
        <p:xfrm>
          <a:off x="8169512" y="1962340"/>
          <a:ext cx="3317228" cy="2103506"/>
        </p:xfrm>
        <a:graphic>
          <a:graphicData uri="http://schemas.openxmlformats.org/drawingml/2006/table">
            <a:tbl>
              <a:tblPr firstRow="1" firstCol="1" bandRow="1">
                <a:tableStyleId>{5C22544A-7EE6-4342-B048-85BDC9FD1C3A}</a:tableStyleId>
              </a:tblPr>
              <a:tblGrid>
                <a:gridCol w="668277"/>
                <a:gridCol w="2648951"/>
              </a:tblGrid>
              <a:tr h="110895">
                <a:tc gridSpan="2">
                  <a:txBody>
                    <a:bodyPr/>
                    <a:lstStyle/>
                    <a:p>
                      <a:pPr>
                        <a:lnSpc>
                          <a:spcPct val="115000"/>
                        </a:lnSpc>
                        <a:spcAft>
                          <a:spcPts val="0"/>
                        </a:spcAft>
                      </a:pPr>
                      <a:r>
                        <a:rPr lang="nl-NL" sz="1400" i="1" u="sng" dirty="0" smtClean="0">
                          <a:effectLst/>
                          <a:latin typeface="Calibri"/>
                          <a:ea typeface="Calibri"/>
                          <a:cs typeface="Times New Roman"/>
                        </a:rPr>
                        <a:t>Moderatoren</a:t>
                      </a:r>
                      <a:endParaRPr lang="en-US" sz="1400" i="1" u="sng" dirty="0">
                        <a:effectLst/>
                        <a:latin typeface="Calibri"/>
                        <a:ea typeface="Calibri"/>
                        <a:cs typeface="Times New Roman"/>
                      </a:endParaRPr>
                    </a:p>
                  </a:txBody>
                  <a:tcPr marL="24418" marR="24418" marT="0" marB="0"/>
                </a:tc>
                <a:tc hMerge="1">
                  <a:txBody>
                    <a:bodyPr/>
                    <a:lstStyle/>
                    <a:p>
                      <a:endParaRPr lang="en-US"/>
                    </a:p>
                  </a:txBody>
                  <a:tcPr/>
                </a:tc>
              </a:tr>
              <a:tr h="110895">
                <a:tc>
                  <a:txBody>
                    <a:bodyPr/>
                    <a:lstStyle/>
                    <a:p>
                      <a:pPr algn="ctr">
                        <a:spcAft>
                          <a:spcPts val="0"/>
                        </a:spcAft>
                      </a:pPr>
                      <a:r>
                        <a:rPr lang="nl-NL" sz="1400" dirty="0" smtClean="0">
                          <a:effectLst/>
                        </a:rPr>
                        <a:t>Code</a:t>
                      </a:r>
                      <a:endParaRPr lang="en-US" sz="1400" dirty="0">
                        <a:effectLst/>
                        <a:latin typeface="Calibri"/>
                        <a:ea typeface="Calibri"/>
                        <a:cs typeface="Times New Roman"/>
                      </a:endParaRPr>
                    </a:p>
                  </a:txBody>
                  <a:tcPr marL="24418" marR="24418" marT="0" marB="0"/>
                </a:tc>
                <a:tc>
                  <a:txBody>
                    <a:bodyPr/>
                    <a:lstStyle/>
                    <a:p>
                      <a:pPr algn="ctr">
                        <a:lnSpc>
                          <a:spcPct val="115000"/>
                        </a:lnSpc>
                        <a:spcAft>
                          <a:spcPts val="0"/>
                        </a:spcAft>
                      </a:pPr>
                      <a:r>
                        <a:rPr lang="nl-NL" sz="1400" dirty="0">
                          <a:effectLst/>
                        </a:rPr>
                        <a:t>Betekenis</a:t>
                      </a:r>
                      <a:endParaRPr lang="en-US" sz="1400" dirty="0">
                        <a:effectLst/>
                        <a:latin typeface="Calibri"/>
                        <a:ea typeface="Calibri"/>
                        <a:cs typeface="Times New Roman"/>
                      </a:endParaRPr>
                    </a:p>
                  </a:txBody>
                  <a:tcPr marL="24418" marR="24418" marT="0" marB="0"/>
                </a:tc>
              </a:tr>
              <a:tr h="417009">
                <a:tc>
                  <a:txBody>
                    <a:bodyPr/>
                    <a:lstStyle/>
                    <a:p>
                      <a:pPr>
                        <a:spcAft>
                          <a:spcPts val="0"/>
                        </a:spcAft>
                      </a:pPr>
                      <a:r>
                        <a:rPr lang="nl-NL" sz="1200" dirty="0">
                          <a:effectLst/>
                          <a:latin typeface="Calibri"/>
                          <a:ea typeface="Calibri"/>
                          <a:cs typeface="Times New Roman"/>
                        </a:rPr>
                        <a:t>0 = Nee</a:t>
                      </a:r>
                      <a:endParaRPr lang="en-US" sz="1200" dirty="0">
                        <a:effectLst/>
                        <a:latin typeface="Calibri"/>
                        <a:ea typeface="Calibri"/>
                        <a:cs typeface="Times New Roman"/>
                      </a:endParaRPr>
                    </a:p>
                    <a:p>
                      <a:pPr>
                        <a:spcAft>
                          <a:spcPts val="0"/>
                        </a:spcAft>
                      </a:pPr>
                      <a:r>
                        <a:rPr lang="nl-NL" sz="1200" dirty="0">
                          <a:effectLst/>
                          <a:latin typeface="Calibri"/>
                          <a:ea typeface="Calibri"/>
                          <a:cs typeface="Times New Roman"/>
                        </a:rPr>
                        <a:t>1 = Ja</a:t>
                      </a:r>
                      <a:endParaRPr lang="en-US" sz="1200" dirty="0">
                        <a:effectLst/>
                        <a:latin typeface="Calibri"/>
                        <a:ea typeface="Calibri"/>
                        <a:cs typeface="Times New Roman"/>
                      </a:endParaRPr>
                    </a:p>
                  </a:txBody>
                  <a:tcPr marL="68580" marR="68580" marT="0" marB="0"/>
                </a:tc>
                <a:tc>
                  <a:txBody>
                    <a:bodyPr/>
                    <a:lstStyle/>
                    <a:p>
                      <a:pPr>
                        <a:spcAft>
                          <a:spcPts val="0"/>
                        </a:spcAft>
                      </a:pPr>
                      <a:r>
                        <a:rPr lang="nl-NL" sz="1200" dirty="0">
                          <a:effectLst/>
                          <a:latin typeface="Calibri"/>
                          <a:ea typeface="Calibri"/>
                          <a:cs typeface="Times New Roman"/>
                        </a:rPr>
                        <a:t>Redenering bevat historische onjuistheid.</a:t>
                      </a:r>
                      <a:endParaRPr lang="en-US" sz="1200" dirty="0">
                        <a:effectLst/>
                        <a:latin typeface="Calibri"/>
                        <a:ea typeface="Calibri"/>
                        <a:cs typeface="Times New Roman"/>
                      </a:endParaRPr>
                    </a:p>
                    <a:p>
                      <a:pPr>
                        <a:spcAft>
                          <a:spcPts val="0"/>
                        </a:spcAft>
                      </a:pPr>
                      <a:r>
                        <a:rPr lang="nl-NL" sz="1200" dirty="0" smtClean="0">
                          <a:effectLst/>
                          <a:latin typeface="Calibri"/>
                          <a:ea typeface="Calibri"/>
                          <a:cs typeface="Times New Roman"/>
                        </a:rPr>
                        <a:t>. </a:t>
                      </a:r>
                      <a:endParaRPr lang="en-US" sz="1200" dirty="0">
                        <a:effectLst/>
                        <a:latin typeface="Calibri"/>
                        <a:ea typeface="Calibri"/>
                        <a:cs typeface="Times New Roman"/>
                      </a:endParaRPr>
                    </a:p>
                    <a:p>
                      <a:pPr>
                        <a:spcAft>
                          <a:spcPts val="0"/>
                        </a:spcAft>
                      </a:pPr>
                      <a:r>
                        <a:rPr lang="nl-NL" sz="1200" i="1" dirty="0">
                          <a:effectLst/>
                          <a:latin typeface="Calibri"/>
                          <a:ea typeface="Calibri"/>
                          <a:cs typeface="Times New Roman"/>
                        </a:rPr>
                        <a:t> </a:t>
                      </a:r>
                      <a:endParaRPr lang="en-US" sz="1200" dirty="0">
                        <a:effectLst/>
                        <a:latin typeface="Calibri"/>
                        <a:ea typeface="Calibri"/>
                        <a:cs typeface="Times New Roman"/>
                      </a:endParaRPr>
                    </a:p>
                  </a:txBody>
                  <a:tcPr marL="68580" marR="68580" marT="0" marB="0"/>
                </a:tc>
              </a:tr>
              <a:tr h="464249">
                <a:tc>
                  <a:txBody>
                    <a:bodyPr/>
                    <a:lstStyle/>
                    <a:p>
                      <a:pPr>
                        <a:spcAft>
                          <a:spcPts val="0"/>
                        </a:spcAft>
                      </a:pPr>
                      <a:r>
                        <a:rPr lang="nl-NL" sz="1200">
                          <a:effectLst/>
                          <a:latin typeface="Calibri"/>
                          <a:ea typeface="Calibri"/>
                          <a:cs typeface="Times New Roman"/>
                        </a:rPr>
                        <a:t>0 = Nee</a:t>
                      </a:r>
                      <a:endParaRPr lang="en-US" sz="1200">
                        <a:effectLst/>
                        <a:latin typeface="Calibri"/>
                        <a:ea typeface="Calibri"/>
                        <a:cs typeface="Times New Roman"/>
                      </a:endParaRPr>
                    </a:p>
                    <a:p>
                      <a:pPr>
                        <a:spcAft>
                          <a:spcPts val="0"/>
                        </a:spcAft>
                      </a:pPr>
                      <a:r>
                        <a:rPr lang="nl-NL" sz="1200">
                          <a:effectLst/>
                          <a:latin typeface="Calibri"/>
                          <a:ea typeface="Calibri"/>
                          <a:cs typeface="Times New Roman"/>
                        </a:rPr>
                        <a:t>1 = Ja</a:t>
                      </a:r>
                      <a:endParaRPr lang="en-US" sz="1200">
                        <a:effectLst/>
                        <a:latin typeface="Calibri"/>
                        <a:ea typeface="Calibri"/>
                        <a:cs typeface="Times New Roman"/>
                      </a:endParaRPr>
                    </a:p>
                  </a:txBody>
                  <a:tcPr marL="68580" marR="68580" marT="0" marB="0"/>
                </a:tc>
                <a:tc>
                  <a:txBody>
                    <a:bodyPr/>
                    <a:lstStyle/>
                    <a:p>
                      <a:pPr>
                        <a:spcAft>
                          <a:spcPts val="0"/>
                        </a:spcAft>
                      </a:pPr>
                      <a:r>
                        <a:rPr lang="nl-NL" sz="1200">
                          <a:effectLst/>
                          <a:latin typeface="Calibri"/>
                          <a:ea typeface="Calibri"/>
                          <a:cs typeface="Times New Roman"/>
                        </a:rPr>
                        <a:t>Gebruik van concrete begrippen </a:t>
                      </a:r>
                      <a:endParaRPr lang="en-US" sz="1200">
                        <a:effectLst/>
                        <a:latin typeface="Calibri"/>
                        <a:ea typeface="Calibri"/>
                        <a:cs typeface="Times New Roman"/>
                      </a:endParaRPr>
                    </a:p>
                  </a:txBody>
                  <a:tcPr marL="68580" marR="68580" marT="0" marB="0"/>
                </a:tc>
              </a:tr>
              <a:tr h="417009">
                <a:tc>
                  <a:txBody>
                    <a:bodyPr/>
                    <a:lstStyle/>
                    <a:p>
                      <a:pPr>
                        <a:spcAft>
                          <a:spcPts val="0"/>
                        </a:spcAft>
                      </a:pPr>
                      <a:r>
                        <a:rPr lang="nl-NL" sz="1200">
                          <a:effectLst/>
                          <a:latin typeface="Calibri"/>
                          <a:ea typeface="Calibri"/>
                          <a:cs typeface="Times New Roman"/>
                        </a:rPr>
                        <a:t>0 = Nee</a:t>
                      </a:r>
                      <a:endParaRPr lang="en-US" sz="1200">
                        <a:effectLst/>
                        <a:latin typeface="Calibri"/>
                        <a:ea typeface="Calibri"/>
                        <a:cs typeface="Times New Roman"/>
                      </a:endParaRPr>
                    </a:p>
                    <a:p>
                      <a:pPr>
                        <a:spcAft>
                          <a:spcPts val="0"/>
                        </a:spcAft>
                      </a:pPr>
                      <a:r>
                        <a:rPr lang="nl-NL" sz="1200">
                          <a:effectLst/>
                          <a:latin typeface="Calibri"/>
                          <a:ea typeface="Calibri"/>
                          <a:cs typeface="Times New Roman"/>
                        </a:rPr>
                        <a:t>1 = Ja</a:t>
                      </a:r>
                      <a:endParaRPr lang="en-US" sz="1200">
                        <a:effectLst/>
                        <a:latin typeface="Calibri"/>
                        <a:ea typeface="Calibri"/>
                        <a:cs typeface="Times New Roman"/>
                      </a:endParaRPr>
                    </a:p>
                  </a:txBody>
                  <a:tcPr marL="68580" marR="68580" marT="0" marB="0"/>
                </a:tc>
                <a:tc>
                  <a:txBody>
                    <a:bodyPr/>
                    <a:lstStyle/>
                    <a:p>
                      <a:pPr>
                        <a:spcAft>
                          <a:spcPts val="0"/>
                        </a:spcAft>
                      </a:pPr>
                      <a:r>
                        <a:rPr lang="nl-NL" sz="1200" dirty="0">
                          <a:effectLst/>
                          <a:latin typeface="Calibri"/>
                          <a:ea typeface="Calibri"/>
                          <a:cs typeface="Times New Roman"/>
                        </a:rPr>
                        <a:t>Gebruik van abstracte begrippen</a:t>
                      </a:r>
                      <a:endParaRPr lang="en-U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77893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brug</a:t>
            </a:r>
            <a:endParaRPr lang="nl-NL" dirty="0"/>
          </a:p>
        </p:txBody>
      </p:sp>
      <p:sp>
        <p:nvSpPr>
          <p:cNvPr id="3" name="Tijdelijke aanduiding voor inhoud 2"/>
          <p:cNvSpPr>
            <a:spLocks noGrp="1"/>
          </p:cNvSpPr>
          <p:nvPr>
            <p:ph idx="1"/>
          </p:nvPr>
        </p:nvSpPr>
        <p:spPr/>
        <p:txBody>
          <a:bodyPr/>
          <a:lstStyle/>
          <a:p>
            <a:r>
              <a:rPr lang="nl-NL" dirty="0" smtClean="0"/>
              <a:t>Spanning tussen wetenschap en praktijk</a:t>
            </a:r>
            <a:endParaRPr lang="nl-NL" dirty="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spTree>
    <p:extLst>
      <p:ext uri="{BB962C8B-B14F-4D97-AF65-F5344CB8AC3E}">
        <p14:creationId xmlns:p14="http://schemas.microsoft.com/office/powerpoint/2010/main" val="4211615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Einde!</a:t>
            </a:r>
            <a:endParaRPr lang="nl-NL" dirty="0"/>
          </a:p>
        </p:txBody>
      </p:sp>
      <p:sp>
        <p:nvSpPr>
          <p:cNvPr id="3" name="Tijdelijke aanduiding voor inhoud 2"/>
          <p:cNvSpPr>
            <a:spLocks noGrp="1"/>
          </p:cNvSpPr>
          <p:nvPr>
            <p:ph idx="1"/>
          </p:nvPr>
        </p:nvSpPr>
        <p:spPr/>
        <p:txBody>
          <a:bodyPr/>
          <a:lstStyle/>
          <a:p>
            <a:r>
              <a:rPr lang="nl-NL" dirty="0" smtClean="0"/>
              <a:t>Dank voor u aandacht.</a:t>
            </a:r>
            <a:endParaRPr lang="nl-NL" dirty="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spTree>
    <p:extLst>
      <p:ext uri="{BB962C8B-B14F-4D97-AF65-F5344CB8AC3E}">
        <p14:creationId xmlns:p14="http://schemas.microsoft.com/office/powerpoint/2010/main" val="1315750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99651"/>
          </a:xfrm>
        </p:spPr>
        <p:txBody>
          <a:bodyPr/>
          <a:lstStyle/>
          <a:p>
            <a:r>
              <a:rPr lang="nl-NL" dirty="0" smtClean="0"/>
              <a:t>Intro</a:t>
            </a:r>
            <a:endParaRPr lang="nl-N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a:spLocks noGrp="1"/>
          </p:cNvSpPr>
          <p:nvPr>
            <p:ph type="ftr" sz="quarter" idx="11"/>
          </p:nvPr>
        </p:nvSpPr>
        <p:spPr>
          <a:xfrm>
            <a:off x="312761" y="6271433"/>
            <a:ext cx="1911824" cy="365125"/>
          </a:xfrm>
        </p:spPr>
        <p:txBody>
          <a:bodyPr/>
          <a:lstStyle/>
          <a:p>
            <a:pPr algn="l"/>
            <a:r>
              <a:rPr lang="en-US" sz="1400" dirty="0" smtClean="0"/>
              <a:t>u.d.rozendal@uva.nl</a:t>
            </a:r>
            <a:endParaRPr lang="nl-NL" sz="1400" dirty="0"/>
          </a:p>
        </p:txBody>
      </p:sp>
      <p:sp>
        <p:nvSpPr>
          <p:cNvPr id="4" name="Tijdelijke aanduiding voor inhoud 3"/>
          <p:cNvSpPr>
            <a:spLocks noGrp="1"/>
          </p:cNvSpPr>
          <p:nvPr>
            <p:ph idx="1"/>
          </p:nvPr>
        </p:nvSpPr>
        <p:spPr>
          <a:xfrm>
            <a:off x="848360" y="1354238"/>
            <a:ext cx="10515600" cy="4695755"/>
          </a:xfrm>
        </p:spPr>
        <p:txBody>
          <a:bodyPr>
            <a:normAutofit/>
          </a:bodyPr>
          <a:lstStyle/>
          <a:p>
            <a:r>
              <a:rPr lang="nl-NL" dirty="0" smtClean="0"/>
              <a:t>Probleem:</a:t>
            </a:r>
          </a:p>
          <a:p>
            <a:r>
              <a:rPr lang="nl-NL" dirty="0" smtClean="0"/>
              <a:t>Geschiedenis is sterk gericht op vaardigheden:</a:t>
            </a:r>
          </a:p>
          <a:p>
            <a:pPr lvl="1"/>
            <a:r>
              <a:rPr lang="nl-NL" dirty="0" smtClean="0"/>
              <a:t>Bronnen interpreteren;</a:t>
            </a:r>
          </a:p>
          <a:p>
            <a:pPr lvl="1"/>
            <a:r>
              <a:rPr lang="nl-NL" dirty="0" smtClean="0"/>
              <a:t>Verandering en continuïteit onderscheiden;</a:t>
            </a:r>
          </a:p>
          <a:p>
            <a:pPr lvl="1"/>
            <a:r>
              <a:rPr lang="nl-NL" dirty="0" smtClean="0"/>
              <a:t>Significantie van gebeurtenissen bepalen;</a:t>
            </a:r>
          </a:p>
          <a:p>
            <a:pPr lvl="1"/>
            <a:r>
              <a:rPr lang="nl-NL" dirty="0" smtClean="0"/>
              <a:t>Oorzaak-gevolg redeneringen opstellen en evalueren</a:t>
            </a:r>
            <a:endParaRPr lang="nl-NL" dirty="0"/>
          </a:p>
          <a:p>
            <a:r>
              <a:rPr lang="nl-NL" dirty="0" smtClean="0"/>
              <a:t>Historisch causaal redeneren. </a:t>
            </a:r>
          </a:p>
          <a:p>
            <a:r>
              <a:rPr lang="nl-NL" dirty="0" smtClean="0"/>
              <a:t>Maar…..als je dat aanleert, hoe weet je dan dat leerlingen zich hebben verbetert?</a:t>
            </a:r>
            <a:endParaRPr lang="nl-NL" dirty="0"/>
          </a:p>
        </p:txBody>
      </p:sp>
    </p:spTree>
    <p:extLst>
      <p:ext uri="{BB962C8B-B14F-4D97-AF65-F5344CB8AC3E}">
        <p14:creationId xmlns:p14="http://schemas.microsoft.com/office/powerpoint/2010/main" val="40913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5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99651"/>
          </a:xfrm>
        </p:spPr>
        <p:txBody>
          <a:bodyPr/>
          <a:lstStyle/>
          <a:p>
            <a:pPr algn="ctr"/>
            <a:r>
              <a:rPr lang="nl-NL" dirty="0" smtClean="0"/>
              <a:t>Assessment</a:t>
            </a:r>
            <a:endParaRPr lang="nl-NL" dirty="0"/>
          </a:p>
        </p:txBody>
      </p:sp>
      <p:sp>
        <p:nvSpPr>
          <p:cNvPr id="3" name="Tijdelijke aanduiding voor inhoud 2"/>
          <p:cNvSpPr>
            <a:spLocks noGrp="1"/>
          </p:cNvSpPr>
          <p:nvPr>
            <p:ph idx="1"/>
          </p:nvPr>
        </p:nvSpPr>
        <p:spPr/>
        <p:txBody>
          <a:bodyPr/>
          <a:lstStyle/>
          <a:p>
            <a:pPr marL="0" indent="0">
              <a:buNone/>
            </a:pPr>
            <a:endParaRPr lang="nl-NL" dirty="0"/>
          </a:p>
          <a:p>
            <a:pPr marL="0" indent="0">
              <a:buNone/>
            </a:pPr>
            <a:endParaRPr lang="nl-N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a:spLocks noGrp="1"/>
          </p:cNvSpPr>
          <p:nvPr>
            <p:ph type="ftr" sz="quarter" idx="11"/>
          </p:nvPr>
        </p:nvSpPr>
        <p:spPr>
          <a:xfrm>
            <a:off x="312761" y="6271433"/>
            <a:ext cx="1911824" cy="365125"/>
          </a:xfrm>
        </p:spPr>
        <p:txBody>
          <a:bodyPr/>
          <a:lstStyle/>
          <a:p>
            <a:pPr algn="l"/>
            <a:r>
              <a:rPr lang="en-US" sz="1400" dirty="0" smtClean="0"/>
              <a:t>u.d.rozendal@uva.nl</a:t>
            </a:r>
            <a:endParaRPr lang="nl-NL" sz="1400" dirty="0"/>
          </a:p>
        </p:txBody>
      </p:sp>
      <p:sp>
        <p:nvSpPr>
          <p:cNvPr id="8" name="Isosceles Triangle 7"/>
          <p:cNvSpPr/>
          <p:nvPr/>
        </p:nvSpPr>
        <p:spPr>
          <a:xfrm rot="10800000">
            <a:off x="3324004" y="2149518"/>
            <a:ext cx="5008727" cy="3821375"/>
          </a:xfrm>
          <a:prstGeom prst="triangl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l-NL" sz="1400" dirty="0" smtClean="0">
              <a:solidFill>
                <a:schemeClr val="tx1"/>
              </a:solidFill>
            </a:endParaRPr>
          </a:p>
          <a:p>
            <a:pPr algn="ctr"/>
            <a:endParaRPr lang="nl-NL" sz="1400" dirty="0">
              <a:solidFill>
                <a:schemeClr val="tx1"/>
              </a:solidFill>
            </a:endParaRPr>
          </a:p>
          <a:p>
            <a:pPr algn="ctr"/>
            <a:endParaRPr lang="nl-NL" sz="1400" dirty="0" smtClean="0">
              <a:solidFill>
                <a:schemeClr val="tx1"/>
              </a:solidFill>
            </a:endParaRPr>
          </a:p>
          <a:p>
            <a:pPr algn="ctr"/>
            <a:endParaRPr lang="nl-NL" sz="1400" dirty="0">
              <a:solidFill>
                <a:schemeClr val="tx1"/>
              </a:solidFill>
            </a:endParaRPr>
          </a:p>
        </p:txBody>
      </p:sp>
      <p:sp>
        <p:nvSpPr>
          <p:cNvPr id="9" name="Rectangle 8"/>
          <p:cNvSpPr/>
          <p:nvPr/>
        </p:nvSpPr>
        <p:spPr>
          <a:xfrm>
            <a:off x="4866200" y="6146921"/>
            <a:ext cx="1924334" cy="6141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Cognitie</a:t>
            </a:r>
            <a:endParaRPr lang="en-US" sz="2400" dirty="0">
              <a:solidFill>
                <a:schemeClr val="tx1"/>
              </a:solidFill>
            </a:endParaRPr>
          </a:p>
        </p:txBody>
      </p:sp>
      <p:sp>
        <p:nvSpPr>
          <p:cNvPr id="10" name="Rectangle 9"/>
          <p:cNvSpPr/>
          <p:nvPr/>
        </p:nvSpPr>
        <p:spPr>
          <a:xfrm>
            <a:off x="6942934" y="1413423"/>
            <a:ext cx="1924334" cy="6141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Interpretatie</a:t>
            </a:r>
            <a:endParaRPr lang="en-US" sz="2400" dirty="0">
              <a:solidFill>
                <a:schemeClr val="tx1"/>
              </a:solidFill>
            </a:endParaRPr>
          </a:p>
        </p:txBody>
      </p:sp>
      <p:sp>
        <p:nvSpPr>
          <p:cNvPr id="11" name="Rectangle 10"/>
          <p:cNvSpPr/>
          <p:nvPr/>
        </p:nvSpPr>
        <p:spPr>
          <a:xfrm>
            <a:off x="2616594" y="1413423"/>
            <a:ext cx="1924334" cy="6141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Observatie</a:t>
            </a:r>
            <a:endParaRPr lang="en-US" sz="2400" dirty="0">
              <a:solidFill>
                <a:schemeClr val="tx1"/>
              </a:solidFill>
            </a:endParaRPr>
          </a:p>
        </p:txBody>
      </p:sp>
      <p:sp>
        <p:nvSpPr>
          <p:cNvPr id="12" name="Rectangle 11"/>
          <p:cNvSpPr/>
          <p:nvPr/>
        </p:nvSpPr>
        <p:spPr>
          <a:xfrm>
            <a:off x="4328613" y="2842867"/>
            <a:ext cx="2999507" cy="614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tx1"/>
                </a:solidFill>
              </a:rPr>
              <a:t>Toetsingsdriehoek</a:t>
            </a:r>
          </a:p>
        </p:txBody>
      </p:sp>
      <p:sp>
        <p:nvSpPr>
          <p:cNvPr id="13" name="Rectangle 12"/>
          <p:cNvSpPr/>
          <p:nvPr/>
        </p:nvSpPr>
        <p:spPr>
          <a:xfrm>
            <a:off x="4872250" y="3418757"/>
            <a:ext cx="1912237" cy="614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(assessment </a:t>
            </a:r>
            <a:r>
              <a:rPr lang="nl-NL" sz="1400" dirty="0" err="1">
                <a:solidFill>
                  <a:schemeClr val="tx1"/>
                </a:solidFill>
              </a:rPr>
              <a:t>triangle</a:t>
            </a:r>
            <a:endParaRPr lang="nl-NL" sz="1400" dirty="0">
              <a:solidFill>
                <a:schemeClr val="tx1"/>
              </a:solidFill>
            </a:endParaRPr>
          </a:p>
          <a:p>
            <a:pPr algn="ctr"/>
            <a:r>
              <a:rPr lang="nl-NL" sz="1400" dirty="0" err="1">
                <a:solidFill>
                  <a:schemeClr val="tx1"/>
                </a:solidFill>
              </a:rPr>
              <a:t>Pellegrino</a:t>
            </a:r>
            <a:r>
              <a:rPr lang="nl-NL" sz="1400" dirty="0">
                <a:solidFill>
                  <a:schemeClr val="tx1"/>
                </a:solidFill>
              </a:rPr>
              <a:t> et al, 2001)</a:t>
            </a:r>
            <a:endParaRPr lang="en-US" sz="1400" dirty="0">
              <a:solidFill>
                <a:schemeClr val="tx1"/>
              </a:solidFill>
            </a:endParaRPr>
          </a:p>
        </p:txBody>
      </p:sp>
    </p:spTree>
    <p:extLst>
      <p:ext uri="{BB962C8B-B14F-4D97-AF65-F5344CB8AC3E}">
        <p14:creationId xmlns:p14="http://schemas.microsoft.com/office/powerpoint/2010/main" val="49595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Aanpak</a:t>
            </a:r>
            <a:endParaRPr lang="nl-NL" dirty="0"/>
          </a:p>
        </p:txBody>
      </p:sp>
      <p:sp>
        <p:nvSpPr>
          <p:cNvPr id="6"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smtClean="0"/>
              <a:t>u.d.rozendal@uva.nl</a:t>
            </a:r>
            <a:endParaRPr lang="nl-NL" sz="1400" dirty="0"/>
          </a:p>
        </p:txBody>
      </p:sp>
      <p:sp>
        <p:nvSpPr>
          <p:cNvPr id="8" name="Chevron 7"/>
          <p:cNvSpPr/>
          <p:nvPr/>
        </p:nvSpPr>
        <p:spPr>
          <a:xfrm>
            <a:off x="913831" y="2169994"/>
            <a:ext cx="3466531" cy="107817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Studie 1</a:t>
            </a:r>
            <a:endParaRPr lang="en-US" dirty="0">
              <a:solidFill>
                <a:schemeClr val="tx1"/>
              </a:solidFill>
            </a:endParaRPr>
          </a:p>
        </p:txBody>
      </p:sp>
      <p:sp>
        <p:nvSpPr>
          <p:cNvPr id="9" name="Chevron 8"/>
          <p:cNvSpPr/>
          <p:nvPr/>
        </p:nvSpPr>
        <p:spPr>
          <a:xfrm>
            <a:off x="4380362" y="2169994"/>
            <a:ext cx="3466531" cy="107817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Studie 2</a:t>
            </a:r>
            <a:endParaRPr lang="en-US" dirty="0">
              <a:solidFill>
                <a:schemeClr val="tx1"/>
              </a:solidFill>
            </a:endParaRPr>
          </a:p>
        </p:txBody>
      </p:sp>
      <p:sp>
        <p:nvSpPr>
          <p:cNvPr id="10" name="Chevron 9"/>
          <p:cNvSpPr/>
          <p:nvPr/>
        </p:nvSpPr>
        <p:spPr>
          <a:xfrm>
            <a:off x="7846894" y="2169994"/>
            <a:ext cx="3466531" cy="107817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Studie </a:t>
            </a:r>
            <a:r>
              <a:rPr lang="nl-NL" sz="3200" dirty="0">
                <a:solidFill>
                  <a:schemeClr val="tx1"/>
                </a:solidFill>
              </a:rPr>
              <a:t>3</a:t>
            </a:r>
            <a:endParaRPr lang="en-US" dirty="0">
              <a:solidFill>
                <a:schemeClr val="tx1"/>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16" name="Rectangle 15"/>
          <p:cNvSpPr/>
          <p:nvPr/>
        </p:nvSpPr>
        <p:spPr>
          <a:xfrm>
            <a:off x="900182" y="3560671"/>
            <a:ext cx="2948488" cy="210315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Cognitief model van historisch causaal redeneren ontwerpen</a:t>
            </a:r>
            <a:endParaRPr lang="en-US" sz="2400" dirty="0">
              <a:solidFill>
                <a:schemeClr val="tx1"/>
              </a:solidFill>
            </a:endParaRPr>
          </a:p>
        </p:txBody>
      </p:sp>
      <p:sp>
        <p:nvSpPr>
          <p:cNvPr id="17" name="Rectangle 16"/>
          <p:cNvSpPr/>
          <p:nvPr/>
        </p:nvSpPr>
        <p:spPr>
          <a:xfrm>
            <a:off x="4380362" y="3560671"/>
            <a:ext cx="2948488" cy="210315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Taken ontwerpen waarmee gewenst leerlinggedrag kan worden geobserveerd en geïnterpreteerd. </a:t>
            </a:r>
            <a:endParaRPr lang="en-US" sz="2400" dirty="0">
              <a:solidFill>
                <a:schemeClr val="tx1"/>
              </a:solidFill>
            </a:endParaRPr>
          </a:p>
        </p:txBody>
      </p:sp>
      <p:sp>
        <p:nvSpPr>
          <p:cNvPr id="18" name="Rectangle 17"/>
          <p:cNvSpPr/>
          <p:nvPr/>
        </p:nvSpPr>
        <p:spPr>
          <a:xfrm>
            <a:off x="7821874" y="3560671"/>
            <a:ext cx="2948488" cy="210315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Toepassen in een authentieke situatie. </a:t>
            </a:r>
            <a:endParaRPr lang="en-US" sz="2400" dirty="0">
              <a:solidFill>
                <a:schemeClr val="tx1"/>
              </a:solidFill>
            </a:endParaRPr>
          </a:p>
        </p:txBody>
      </p:sp>
    </p:spTree>
    <p:extLst>
      <p:ext uri="{BB962C8B-B14F-4D97-AF65-F5344CB8AC3E}">
        <p14:creationId xmlns:p14="http://schemas.microsoft.com/office/powerpoint/2010/main" val="164905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Stand van zaken 1</a:t>
            </a:r>
            <a:endParaRPr lang="nl-NL" dirty="0"/>
          </a:p>
        </p:txBody>
      </p:sp>
      <p:sp>
        <p:nvSpPr>
          <p:cNvPr id="6"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smtClean="0"/>
              <a:t>u.d.rozendal@uva.nl</a:t>
            </a:r>
            <a:endParaRPr lang="nl-NL" sz="1400" dirty="0"/>
          </a:p>
        </p:txBody>
      </p:sp>
      <p:sp>
        <p:nvSpPr>
          <p:cNvPr id="8" name="Chevron 7"/>
          <p:cNvSpPr/>
          <p:nvPr/>
        </p:nvSpPr>
        <p:spPr>
          <a:xfrm>
            <a:off x="913831" y="2169994"/>
            <a:ext cx="3466531" cy="107817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Studie 1</a:t>
            </a:r>
            <a:endParaRPr lang="en-US" dirty="0">
              <a:solidFill>
                <a:schemeClr val="tx1"/>
              </a:solidFill>
            </a:endParaRPr>
          </a:p>
        </p:txBody>
      </p:sp>
      <p:sp>
        <p:nvSpPr>
          <p:cNvPr id="9" name="Chevron 8"/>
          <p:cNvSpPr/>
          <p:nvPr/>
        </p:nvSpPr>
        <p:spPr>
          <a:xfrm>
            <a:off x="4380362" y="2169994"/>
            <a:ext cx="3466531" cy="107817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Studie 2</a:t>
            </a:r>
            <a:endParaRPr lang="en-US" dirty="0">
              <a:solidFill>
                <a:schemeClr val="tx1"/>
              </a:solidFill>
            </a:endParaRPr>
          </a:p>
        </p:txBody>
      </p:sp>
      <p:sp>
        <p:nvSpPr>
          <p:cNvPr id="10" name="Chevron 9"/>
          <p:cNvSpPr/>
          <p:nvPr/>
        </p:nvSpPr>
        <p:spPr>
          <a:xfrm>
            <a:off x="7846894" y="2169994"/>
            <a:ext cx="3466531" cy="107817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smtClean="0">
                <a:solidFill>
                  <a:schemeClr val="tx1"/>
                </a:solidFill>
              </a:rPr>
              <a:t>Studie </a:t>
            </a:r>
            <a:r>
              <a:rPr lang="nl-NL" sz="3200" dirty="0">
                <a:solidFill>
                  <a:schemeClr val="tx1"/>
                </a:solidFill>
              </a:rPr>
              <a:t>3</a:t>
            </a:r>
            <a:endParaRPr lang="en-US" dirty="0">
              <a:solidFill>
                <a:schemeClr val="tx1"/>
              </a:solidFill>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16" name="Rectangle 15"/>
          <p:cNvSpPr/>
          <p:nvPr/>
        </p:nvSpPr>
        <p:spPr>
          <a:xfrm>
            <a:off x="900182" y="3560671"/>
            <a:ext cx="2948488" cy="210315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Cognitief model van historisch causaal redeneren ontwerpen</a:t>
            </a:r>
            <a:endParaRPr lang="en-US" sz="2400" dirty="0">
              <a:solidFill>
                <a:schemeClr val="tx1"/>
              </a:solidFill>
            </a:endParaRPr>
          </a:p>
        </p:txBody>
      </p:sp>
      <p:sp>
        <p:nvSpPr>
          <p:cNvPr id="17" name="Rectangle 16"/>
          <p:cNvSpPr/>
          <p:nvPr/>
        </p:nvSpPr>
        <p:spPr>
          <a:xfrm>
            <a:off x="4380362" y="3560671"/>
            <a:ext cx="2948488" cy="210315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Taken ontwerpen waarmee gewenst leerlinggedrag kan worden geobserveerd en geïnterpreteerd. </a:t>
            </a:r>
            <a:endParaRPr lang="en-US" sz="2400" dirty="0">
              <a:solidFill>
                <a:schemeClr val="tx1"/>
              </a:solidFill>
            </a:endParaRPr>
          </a:p>
        </p:txBody>
      </p:sp>
      <p:sp>
        <p:nvSpPr>
          <p:cNvPr id="18" name="Rectangle 17"/>
          <p:cNvSpPr/>
          <p:nvPr/>
        </p:nvSpPr>
        <p:spPr>
          <a:xfrm>
            <a:off x="7821874" y="3560671"/>
            <a:ext cx="2948488" cy="210315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Toepassen in een authentieke situatie. </a:t>
            </a:r>
            <a:endParaRPr lang="en-US" sz="2400" dirty="0">
              <a:solidFill>
                <a:schemeClr val="tx1"/>
              </a:solidFill>
            </a:endParaRPr>
          </a:p>
        </p:txBody>
      </p:sp>
      <p:sp>
        <p:nvSpPr>
          <p:cNvPr id="3" name="Oval 2"/>
          <p:cNvSpPr/>
          <p:nvPr/>
        </p:nvSpPr>
        <p:spPr>
          <a:xfrm>
            <a:off x="4694259" y="1965278"/>
            <a:ext cx="2838735" cy="1487606"/>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Afbeelding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1309" y="3560671"/>
            <a:ext cx="1460318" cy="1561905"/>
          </a:xfrm>
          <a:prstGeom prst="rect">
            <a:avLst/>
          </a:prstGeom>
        </p:spPr>
      </p:pic>
      <p:pic>
        <p:nvPicPr>
          <p:cNvPr id="20" name="Afbeelding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5557" y="3560670"/>
            <a:ext cx="1460318" cy="1561905"/>
          </a:xfrm>
          <a:prstGeom prst="rect">
            <a:avLst/>
          </a:prstGeom>
        </p:spPr>
      </p:pic>
    </p:spTree>
    <p:extLst>
      <p:ext uri="{BB962C8B-B14F-4D97-AF65-F5344CB8AC3E}">
        <p14:creationId xmlns:p14="http://schemas.microsoft.com/office/powerpoint/2010/main" val="152499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22484" y="365125"/>
            <a:ext cx="7141778" cy="1325563"/>
          </a:xfrm>
        </p:spPr>
        <p:txBody>
          <a:bodyPr/>
          <a:lstStyle/>
          <a:p>
            <a:pPr algn="ctr"/>
            <a:r>
              <a:rPr lang="nl-NL" dirty="0" smtClean="0"/>
              <a:t>Cognitiemodel</a:t>
            </a:r>
            <a:endParaRPr lang="nl-NL" dirty="0"/>
          </a:p>
        </p:txBody>
      </p:sp>
      <p:sp>
        <p:nvSpPr>
          <p:cNvPr id="3" name="Tijdelijke aanduiding voor inhoud 2"/>
          <p:cNvSpPr>
            <a:spLocks noGrp="1"/>
          </p:cNvSpPr>
          <p:nvPr>
            <p:ph idx="1"/>
          </p:nvPr>
        </p:nvSpPr>
        <p:spPr>
          <a:xfrm>
            <a:off x="312761" y="1362637"/>
            <a:ext cx="3332015" cy="4351338"/>
          </a:xfrm>
        </p:spPr>
        <p:txBody>
          <a:bodyPr/>
          <a:lstStyle/>
          <a:p>
            <a:endParaRPr lang="nl-NL" dirty="0" smtClean="0"/>
          </a:p>
          <a:p>
            <a:pPr marL="0" indent="0">
              <a:buNone/>
            </a:pPr>
            <a:endParaRPr lang="nl-NL" dirty="0" smtClean="0"/>
          </a:p>
          <a:p>
            <a:endParaRPr lang="nl-NL" dirty="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graphicFrame>
        <p:nvGraphicFramePr>
          <p:cNvPr id="8" name="Table 2"/>
          <p:cNvGraphicFramePr>
            <a:graphicFrameLocks noGrp="1"/>
          </p:cNvGraphicFramePr>
          <p:nvPr>
            <p:extLst>
              <p:ext uri="{D42A27DB-BD31-4B8C-83A1-F6EECF244321}">
                <p14:modId xmlns:p14="http://schemas.microsoft.com/office/powerpoint/2010/main" val="1570423554"/>
              </p:ext>
            </p:extLst>
          </p:nvPr>
        </p:nvGraphicFramePr>
        <p:xfrm>
          <a:off x="2505503" y="1408255"/>
          <a:ext cx="7200000" cy="4441725"/>
        </p:xfrm>
        <a:graphic>
          <a:graphicData uri="http://schemas.openxmlformats.org/drawingml/2006/table">
            <a:tbl>
              <a:tblPr>
                <a:effectLst/>
                <a:tableStyleId>{5C22544A-7EE6-4342-B048-85BDC9FD1C3A}</a:tableStyleId>
              </a:tblPr>
              <a:tblGrid>
                <a:gridCol w="2400000"/>
                <a:gridCol w="2400000"/>
                <a:gridCol w="2400000"/>
              </a:tblGrid>
              <a:tr h="888345">
                <a:tc>
                  <a:txBody>
                    <a:bodyPr/>
                    <a:lstStyle/>
                    <a:p>
                      <a:pPr algn="ctr"/>
                      <a:r>
                        <a:rPr lang="nl-NL" sz="2400" b="0" dirty="0" smtClean="0">
                          <a:solidFill>
                            <a:schemeClr val="tx1"/>
                          </a:solidFill>
                        </a:rPr>
                        <a:t>Epistemologische</a:t>
                      </a:r>
                      <a:r>
                        <a:rPr lang="nl-NL" sz="2400" b="0" baseline="0" dirty="0" smtClean="0">
                          <a:solidFill>
                            <a:schemeClr val="tx1"/>
                          </a:solidFill>
                        </a:rPr>
                        <a:t> opvattingen</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nl-NL" sz="2400" b="0" dirty="0" smtClean="0">
                          <a:solidFill>
                            <a:schemeClr val="tx1"/>
                          </a:solidFill>
                        </a:rPr>
                        <a:t>Conceptuele kennis</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nl-NL" sz="2400" b="0" dirty="0" smtClean="0">
                          <a:solidFill>
                            <a:schemeClr val="tx1"/>
                          </a:solidFill>
                        </a:rPr>
                        <a:t>Inhoudelijke kennis</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b="1" dirty="0" err="1" smtClean="0">
                          <a:solidFill>
                            <a:schemeClr val="tx1"/>
                          </a:solidFill>
                        </a:rPr>
                        <a:t>Reflexive</a:t>
                      </a:r>
                      <a:endParaRPr lang="nl-NL" sz="18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smtClean="0">
                          <a:solidFill>
                            <a:schemeClr val="tx1"/>
                          </a:solidFill>
                        </a:rPr>
                        <a:t>Possibility thinking</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Rich and Reflexive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b="1" dirty="0" smtClean="0">
                          <a:solidFill>
                            <a:schemeClr val="tx1"/>
                          </a:solidFill>
                        </a:rPr>
                        <a:t>Criterialist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err="1" smtClean="0">
                          <a:solidFill>
                            <a:schemeClr val="tx1"/>
                          </a:solidFill>
                        </a:rPr>
                        <a:t>Intentionalism</a:t>
                      </a:r>
                      <a:r>
                        <a:rPr lang="en-US" b="1" dirty="0" smtClean="0">
                          <a:solidFill>
                            <a:schemeClr val="tx1"/>
                          </a:solidFill>
                        </a:rPr>
                        <a:t> and structuralism</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Rich</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b="1" dirty="0" err="1" smtClean="0">
                          <a:solidFill>
                            <a:schemeClr val="tx1"/>
                          </a:solidFill>
                        </a:rPr>
                        <a:t>Subjectivist</a:t>
                      </a:r>
                      <a:endParaRPr lang="nl-NL" sz="18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err="1" smtClean="0">
                          <a:solidFill>
                            <a:schemeClr val="tx1"/>
                          </a:solidFill>
                        </a:rPr>
                        <a:t>Naieve</a:t>
                      </a:r>
                      <a:r>
                        <a:rPr lang="en-US" b="1" baseline="0" dirty="0" smtClean="0">
                          <a:solidFill>
                            <a:schemeClr val="tx1"/>
                          </a:solidFill>
                        </a:rPr>
                        <a:t> </a:t>
                      </a:r>
                      <a:r>
                        <a:rPr lang="en-US" b="1" baseline="0" dirty="0" err="1" smtClean="0">
                          <a:solidFill>
                            <a:schemeClr val="tx1"/>
                          </a:solidFill>
                        </a:rPr>
                        <a:t>intentionalism</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limited</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algn="ctr"/>
                      <a:r>
                        <a:rPr lang="en-US" b="1" dirty="0" smtClean="0">
                          <a:solidFill>
                            <a:schemeClr val="tx1"/>
                          </a:solidFill>
                        </a:rPr>
                        <a:t>Copier</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smtClean="0">
                          <a:solidFill>
                            <a:schemeClr val="tx1"/>
                          </a:solidFill>
                        </a:rPr>
                        <a:t>Descriptive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poor</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bl>
          </a:graphicData>
        </a:graphic>
      </p:graphicFrame>
    </p:spTree>
    <p:extLst>
      <p:ext uri="{BB962C8B-B14F-4D97-AF65-F5344CB8AC3E}">
        <p14:creationId xmlns:p14="http://schemas.microsoft.com/office/powerpoint/2010/main" val="235320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Taken</a:t>
            </a:r>
            <a:endParaRPr lang="nl-NL" dirty="0"/>
          </a:p>
        </p:txBody>
      </p:sp>
      <p:sp>
        <p:nvSpPr>
          <p:cNvPr id="3" name="Tijdelijke aanduiding voor inhoud 2"/>
          <p:cNvSpPr>
            <a:spLocks noGrp="1"/>
          </p:cNvSpPr>
          <p:nvPr>
            <p:ph idx="1"/>
          </p:nvPr>
        </p:nvSpPr>
        <p:spPr/>
        <p:txBody>
          <a:bodyPr/>
          <a:lstStyle/>
          <a:p>
            <a:r>
              <a:rPr lang="nl-NL" dirty="0" smtClean="0"/>
              <a:t>Ontwerpregels?</a:t>
            </a:r>
          </a:p>
          <a:p>
            <a:pPr lvl="1"/>
            <a:r>
              <a:rPr lang="nl-NL" dirty="0" smtClean="0"/>
              <a:t>Taak moet gewenst leergedrag uitlokken (observatie).</a:t>
            </a:r>
          </a:p>
          <a:p>
            <a:pPr lvl="1"/>
            <a:r>
              <a:rPr lang="nl-NL" dirty="0" smtClean="0"/>
              <a:t>Taak moet docent in staat stellen te diagnosticeren (interpretatie).</a:t>
            </a:r>
          </a:p>
          <a:p>
            <a:pPr lvl="1"/>
            <a:r>
              <a:rPr lang="nl-NL" dirty="0" smtClean="0"/>
              <a:t>Taak moet leiden tot bruikbare feedback (voor student of docent). </a:t>
            </a:r>
          </a:p>
          <a:p>
            <a:pPr lvl="1"/>
            <a:r>
              <a:rPr lang="nl-NL" dirty="0" smtClean="0"/>
              <a:t>Taak moet bruikbaar zijn in de klas (voor docenten).</a:t>
            </a:r>
          </a:p>
          <a:p>
            <a:endParaRPr lang="nl-NL" dirty="0"/>
          </a:p>
          <a:p>
            <a:endParaRPr lang="nl-NL" dirty="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spTree>
    <p:extLst>
      <p:ext uri="{BB962C8B-B14F-4D97-AF65-F5344CB8AC3E}">
        <p14:creationId xmlns:p14="http://schemas.microsoft.com/office/powerpoint/2010/main" val="1145293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96091" y="365125"/>
            <a:ext cx="2419110" cy="1325563"/>
          </a:xfrm>
        </p:spPr>
        <p:txBody>
          <a:bodyPr/>
          <a:lstStyle/>
          <a:p>
            <a:pPr algn="ctr"/>
            <a:r>
              <a:rPr lang="nl-NL" dirty="0" smtClean="0"/>
              <a:t>Taken</a:t>
            </a:r>
            <a:endParaRPr lang="nl-NL" dirty="0"/>
          </a:p>
        </p:txBody>
      </p:sp>
      <p:sp>
        <p:nvSpPr>
          <p:cNvPr id="3" name="Tijdelijke aanduiding voor inhoud 2"/>
          <p:cNvSpPr>
            <a:spLocks noGrp="1"/>
          </p:cNvSpPr>
          <p:nvPr>
            <p:ph idx="1"/>
          </p:nvPr>
        </p:nvSpPr>
        <p:spPr>
          <a:xfrm>
            <a:off x="312761" y="1362637"/>
            <a:ext cx="3332015" cy="4351338"/>
          </a:xfrm>
        </p:spPr>
        <p:txBody>
          <a:bodyPr/>
          <a:lstStyle/>
          <a:p>
            <a:endParaRPr lang="nl-NL" dirty="0" smtClean="0"/>
          </a:p>
          <a:p>
            <a:pPr marL="0" indent="0">
              <a:buNone/>
            </a:pPr>
            <a:endParaRPr lang="nl-NL" dirty="0" smtClean="0"/>
          </a:p>
          <a:p>
            <a:endParaRPr lang="nl-NL" dirty="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graphicFrame>
        <p:nvGraphicFramePr>
          <p:cNvPr id="8" name="Table 2"/>
          <p:cNvGraphicFramePr>
            <a:graphicFrameLocks noGrp="1"/>
          </p:cNvGraphicFramePr>
          <p:nvPr>
            <p:extLst>
              <p:ext uri="{D42A27DB-BD31-4B8C-83A1-F6EECF244321}">
                <p14:modId xmlns:p14="http://schemas.microsoft.com/office/powerpoint/2010/main" val="1417890168"/>
              </p:ext>
            </p:extLst>
          </p:nvPr>
        </p:nvGraphicFramePr>
        <p:xfrm>
          <a:off x="2505503" y="1408255"/>
          <a:ext cx="7200000" cy="4441725"/>
        </p:xfrm>
        <a:graphic>
          <a:graphicData uri="http://schemas.openxmlformats.org/drawingml/2006/table">
            <a:tbl>
              <a:tblPr>
                <a:effectLst/>
                <a:tableStyleId>{5C22544A-7EE6-4342-B048-85BDC9FD1C3A}</a:tableStyleId>
              </a:tblPr>
              <a:tblGrid>
                <a:gridCol w="2400000"/>
                <a:gridCol w="2400000"/>
                <a:gridCol w="2400000"/>
              </a:tblGrid>
              <a:tr h="888345">
                <a:tc>
                  <a:txBody>
                    <a:bodyPr/>
                    <a:lstStyle/>
                    <a:p>
                      <a:pPr algn="ctr"/>
                      <a:r>
                        <a:rPr lang="nl-NL" sz="2400" b="0" dirty="0" smtClean="0">
                          <a:solidFill>
                            <a:schemeClr val="tx1"/>
                          </a:solidFill>
                        </a:rPr>
                        <a:t>Epistemologische</a:t>
                      </a:r>
                      <a:r>
                        <a:rPr lang="nl-NL" sz="2400" b="0" baseline="0" dirty="0" smtClean="0">
                          <a:solidFill>
                            <a:schemeClr val="tx1"/>
                          </a:solidFill>
                        </a:rPr>
                        <a:t> opvattingen</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nl-NL" sz="2400" b="0" dirty="0" smtClean="0">
                          <a:solidFill>
                            <a:schemeClr val="tx1"/>
                          </a:solidFill>
                        </a:rPr>
                        <a:t>Conceptuele kennis</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nl-NL" sz="2400" b="0" dirty="0" smtClean="0">
                          <a:solidFill>
                            <a:schemeClr val="tx1"/>
                          </a:solidFill>
                        </a:rPr>
                        <a:t>Inhoudelijke kennis</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b="1" dirty="0" err="1" smtClean="0">
                          <a:solidFill>
                            <a:schemeClr val="tx1"/>
                          </a:solidFill>
                        </a:rPr>
                        <a:t>Reflexive</a:t>
                      </a:r>
                      <a:endParaRPr lang="nl-NL" sz="18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smtClean="0">
                          <a:solidFill>
                            <a:schemeClr val="tx1"/>
                          </a:solidFill>
                        </a:rPr>
                        <a:t>Possibility thinking</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Rich and Reflexive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b="1" dirty="0" smtClean="0">
                          <a:solidFill>
                            <a:schemeClr val="tx1"/>
                          </a:solidFill>
                        </a:rPr>
                        <a:t>Criterialist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err="1" smtClean="0">
                          <a:solidFill>
                            <a:schemeClr val="tx1"/>
                          </a:solidFill>
                        </a:rPr>
                        <a:t>Intentionalism</a:t>
                      </a:r>
                      <a:r>
                        <a:rPr lang="en-US" b="1" dirty="0" smtClean="0">
                          <a:solidFill>
                            <a:schemeClr val="tx1"/>
                          </a:solidFill>
                        </a:rPr>
                        <a:t> and structuralism</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Rich</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800" b="1" dirty="0" err="1" smtClean="0">
                          <a:solidFill>
                            <a:schemeClr val="tx1"/>
                          </a:solidFill>
                        </a:rPr>
                        <a:t>Subjectivist</a:t>
                      </a:r>
                      <a:endParaRPr lang="nl-NL" sz="18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err="1" smtClean="0">
                          <a:solidFill>
                            <a:schemeClr val="tx1"/>
                          </a:solidFill>
                        </a:rPr>
                        <a:t>Naieve</a:t>
                      </a:r>
                      <a:r>
                        <a:rPr lang="en-US" b="1" baseline="0" dirty="0" smtClean="0">
                          <a:solidFill>
                            <a:schemeClr val="tx1"/>
                          </a:solidFill>
                        </a:rPr>
                        <a:t> </a:t>
                      </a:r>
                      <a:r>
                        <a:rPr lang="en-US" b="1" baseline="0" dirty="0" err="1" smtClean="0">
                          <a:solidFill>
                            <a:schemeClr val="tx1"/>
                          </a:solidFill>
                        </a:rPr>
                        <a:t>intentionalism</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limited</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r h="888345">
                <a:tc>
                  <a:txBody>
                    <a:bodyPr/>
                    <a:lstStyle/>
                    <a:p>
                      <a:pPr algn="ctr"/>
                      <a:r>
                        <a:rPr lang="en-US" b="1" dirty="0" smtClean="0">
                          <a:solidFill>
                            <a:schemeClr val="tx1"/>
                          </a:solidFill>
                        </a:rPr>
                        <a:t>Copier</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81000"/>
                      </a:srgbClr>
                    </a:solidFill>
                  </a:tcPr>
                </a:tc>
                <a:tc>
                  <a:txBody>
                    <a:bodyPr/>
                    <a:lstStyle/>
                    <a:p>
                      <a:pPr algn="ctr"/>
                      <a:r>
                        <a:rPr lang="en-US" b="1" dirty="0" smtClean="0">
                          <a:solidFill>
                            <a:schemeClr val="tx1"/>
                          </a:solidFill>
                        </a:rPr>
                        <a:t>Descriptive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alpha val="80000"/>
                      </a:srgbClr>
                    </a:solidFill>
                  </a:tcPr>
                </a:tc>
                <a:tc>
                  <a:txBody>
                    <a:bodyPr/>
                    <a:lstStyle/>
                    <a:p>
                      <a:pPr algn="ctr"/>
                      <a:r>
                        <a:rPr lang="en-US" b="1" dirty="0" smtClean="0">
                          <a:solidFill>
                            <a:schemeClr val="tx1"/>
                          </a:solidFill>
                        </a:rPr>
                        <a:t>poor</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80000"/>
                      </a:srgbClr>
                    </a:solidFill>
                  </a:tcPr>
                </a:tc>
              </a:tr>
            </a:tbl>
          </a:graphicData>
        </a:graphic>
      </p:graphicFrame>
      <p:sp>
        <p:nvSpPr>
          <p:cNvPr id="4" name="Rechthoek 3"/>
          <p:cNvSpPr/>
          <p:nvPr/>
        </p:nvSpPr>
        <p:spPr>
          <a:xfrm>
            <a:off x="7789178" y="391434"/>
            <a:ext cx="1817809" cy="70710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solidFill>
                  <a:schemeClr val="tx1"/>
                </a:solidFill>
              </a:rPr>
              <a:t>‘</a:t>
            </a:r>
            <a:r>
              <a:rPr lang="nl-NL" b="1" dirty="0" err="1">
                <a:solidFill>
                  <a:schemeClr val="tx1"/>
                </a:solidFill>
              </a:rPr>
              <a:t>What-if</a:t>
            </a:r>
            <a:r>
              <a:rPr lang="nl-NL" b="1" dirty="0">
                <a:solidFill>
                  <a:schemeClr val="tx1"/>
                </a:solidFill>
              </a:rPr>
              <a:t> </a:t>
            </a:r>
            <a:r>
              <a:rPr lang="nl-NL" b="1" dirty="0" err="1">
                <a:solidFill>
                  <a:schemeClr val="tx1"/>
                </a:solidFill>
              </a:rPr>
              <a:t>history</a:t>
            </a:r>
            <a:r>
              <a:rPr lang="nl-NL" b="1" dirty="0" smtClean="0">
                <a:solidFill>
                  <a:schemeClr val="tx1"/>
                </a:solidFill>
              </a:rPr>
              <a:t>’</a:t>
            </a:r>
            <a:endParaRPr lang="nl-NL" b="1" dirty="0">
              <a:solidFill>
                <a:schemeClr val="tx1"/>
              </a:solidFill>
            </a:endParaRPr>
          </a:p>
        </p:txBody>
      </p:sp>
      <p:cxnSp>
        <p:nvCxnSpPr>
          <p:cNvPr id="10" name="Rechte verbindingslijn met pijl 9"/>
          <p:cNvCxnSpPr/>
          <p:nvPr/>
        </p:nvCxnSpPr>
        <p:spPr>
          <a:xfrm flipH="1">
            <a:off x="6755702" y="1098542"/>
            <a:ext cx="1033476" cy="133214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hthoek 12"/>
          <p:cNvSpPr/>
          <p:nvPr/>
        </p:nvSpPr>
        <p:spPr>
          <a:xfrm>
            <a:off x="2974694" y="428087"/>
            <a:ext cx="2104425" cy="70710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Causale diagrammen maken</a:t>
            </a:r>
            <a:endParaRPr lang="nl-NL" b="1" dirty="0">
              <a:solidFill>
                <a:schemeClr val="tx1"/>
              </a:solidFill>
            </a:endParaRPr>
          </a:p>
        </p:txBody>
      </p:sp>
      <p:cxnSp>
        <p:nvCxnSpPr>
          <p:cNvPr id="14" name="Rechte verbindingslijn met pijl 13"/>
          <p:cNvCxnSpPr/>
          <p:nvPr/>
        </p:nvCxnSpPr>
        <p:spPr>
          <a:xfrm>
            <a:off x="4687747" y="1135195"/>
            <a:ext cx="520861" cy="21751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hthoek 18"/>
          <p:cNvSpPr/>
          <p:nvPr/>
        </p:nvSpPr>
        <p:spPr>
          <a:xfrm>
            <a:off x="216459" y="3310359"/>
            <a:ext cx="1868647" cy="145841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solidFill>
                  <a:schemeClr val="tx1"/>
                </a:solidFill>
              </a:rPr>
              <a:t>Conflicterende bronnen lezen en daarop reflecteren</a:t>
            </a:r>
          </a:p>
        </p:txBody>
      </p:sp>
      <p:sp>
        <p:nvSpPr>
          <p:cNvPr id="21" name="Linkeraccolade 20"/>
          <p:cNvSpPr/>
          <p:nvPr/>
        </p:nvSpPr>
        <p:spPr>
          <a:xfrm>
            <a:off x="2085107" y="1261641"/>
            <a:ext cx="577070" cy="4788352"/>
          </a:xfrm>
          <a:prstGeom prst="leftBrace">
            <a:avLst>
              <a:gd name="adj1" fmla="val 8333"/>
              <a:gd name="adj2" fmla="val 59427"/>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2" name="Linkeraccolade 21"/>
          <p:cNvSpPr/>
          <p:nvPr/>
        </p:nvSpPr>
        <p:spPr>
          <a:xfrm flipH="1">
            <a:off x="9759386" y="1250066"/>
            <a:ext cx="448901" cy="4788352"/>
          </a:xfrm>
          <a:prstGeom prst="leftBrace">
            <a:avLst>
              <a:gd name="adj1" fmla="val 8333"/>
              <a:gd name="adj2" fmla="val 35255"/>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3" name="Rechthoek 22"/>
          <p:cNvSpPr/>
          <p:nvPr/>
        </p:nvSpPr>
        <p:spPr>
          <a:xfrm>
            <a:off x="10323353" y="2581154"/>
            <a:ext cx="1668019" cy="94912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Kennis speelt altijd een rol!</a:t>
            </a:r>
            <a:endParaRPr lang="nl-NL" b="1" dirty="0">
              <a:solidFill>
                <a:schemeClr val="tx1"/>
              </a:solidFill>
            </a:endParaRPr>
          </a:p>
        </p:txBody>
      </p:sp>
      <p:sp>
        <p:nvSpPr>
          <p:cNvPr id="25" name="Rechthoek 24"/>
          <p:cNvSpPr/>
          <p:nvPr/>
        </p:nvSpPr>
        <p:spPr>
          <a:xfrm>
            <a:off x="10173563" y="3806783"/>
            <a:ext cx="1817809" cy="70710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Oorzaken categoriseren</a:t>
            </a:r>
            <a:endParaRPr lang="nl-NL" b="1" dirty="0">
              <a:solidFill>
                <a:schemeClr val="tx1"/>
              </a:solidFill>
            </a:endParaRPr>
          </a:p>
        </p:txBody>
      </p:sp>
      <p:cxnSp>
        <p:nvCxnSpPr>
          <p:cNvPr id="26" name="Rechte verbindingslijn met pijl 25"/>
          <p:cNvCxnSpPr>
            <a:stCxn id="25" idx="1"/>
          </p:cNvCxnSpPr>
          <p:nvPr/>
        </p:nvCxnSpPr>
        <p:spPr>
          <a:xfrm flipH="1">
            <a:off x="7187879" y="4160337"/>
            <a:ext cx="2985684" cy="2380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440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Taak</a:t>
            </a:r>
            <a:endParaRPr lang="nl-NL" dirty="0"/>
          </a:p>
        </p:txBody>
      </p:sp>
      <p:sp>
        <p:nvSpPr>
          <p:cNvPr id="3" name="Tijdelijke aanduiding voor inhoud 2"/>
          <p:cNvSpPr>
            <a:spLocks noGrp="1"/>
          </p:cNvSpPr>
          <p:nvPr>
            <p:ph idx="1"/>
          </p:nvPr>
        </p:nvSpPr>
        <p:spPr/>
        <p:txBody>
          <a:bodyPr/>
          <a:lstStyle/>
          <a:p>
            <a:r>
              <a:rPr lang="nl-NL" dirty="0" smtClean="0"/>
              <a:t>Voorspellingstaak.</a:t>
            </a:r>
          </a:p>
          <a:p>
            <a:r>
              <a:rPr lang="nl-NL" dirty="0" smtClean="0"/>
              <a:t>Gericht op condities, structuren en multicausaliteit. </a:t>
            </a:r>
          </a:p>
          <a:p>
            <a:r>
              <a:rPr lang="nl-NL" dirty="0" smtClean="0"/>
              <a:t>Leerlingen krijgen instructie over de oorzaken van een bepaalde gebeurtenis of verschijnsel (ontdekkingsreizen, de Franse of Industriële Revolutie). </a:t>
            </a:r>
          </a:p>
          <a:p>
            <a:r>
              <a:rPr lang="nl-NL" dirty="0" smtClean="0"/>
              <a:t>De taak bestaat uit twee vragen:</a:t>
            </a:r>
          </a:p>
          <a:p>
            <a:r>
              <a:rPr lang="nl-NL" dirty="0" smtClean="0"/>
              <a:t>1: wat was volgens jou de belangrijkste oorzaak en waarom?</a:t>
            </a:r>
          </a:p>
          <a:p>
            <a:r>
              <a:rPr lang="nl-NL" dirty="0" smtClean="0"/>
              <a:t>2: Voorspellen: in welk van deze fictieve landen zal waarschijnlijk ook een industriële revolutie uitbreken?</a:t>
            </a:r>
          </a:p>
          <a:p>
            <a:endParaRPr lang="nl-NL" dirty="0" smtClean="0"/>
          </a:p>
        </p:txBody>
      </p:sp>
      <p:pic>
        <p:nvPicPr>
          <p:cNvPr id="5"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170215" cy="415636"/>
          </a:xfrm>
          <a:prstGeom prst="rect">
            <a:avLst/>
          </a:prstGeom>
        </p:spPr>
      </p:pic>
      <p:pic>
        <p:nvPicPr>
          <p:cNvPr id="6" name="Picture 14"/>
          <p:cNvPicPr>
            <a:picLocks noChangeAspect="1"/>
          </p:cNvPicPr>
          <p:nvPr/>
        </p:nvPicPr>
        <p:blipFill rotWithShape="1">
          <a:blip r:embed="rId3">
            <a:extLst>
              <a:ext uri="{28A0092B-C50C-407E-A947-70E740481C1C}">
                <a14:useLocalDpi xmlns:a14="http://schemas.microsoft.com/office/drawing/2010/main" val="0"/>
              </a:ext>
            </a:extLst>
          </a:blip>
          <a:srcRect l="4863"/>
          <a:stretch/>
        </p:blipFill>
        <p:spPr>
          <a:xfrm>
            <a:off x="8224576" y="6049993"/>
            <a:ext cx="3967424" cy="808007"/>
          </a:xfrm>
          <a:prstGeom prst="rect">
            <a:avLst/>
          </a:prstGeom>
        </p:spPr>
      </p:pic>
      <p:sp>
        <p:nvSpPr>
          <p:cNvPr id="7" name="Tijdelijke aanduiding voor voettekst 3"/>
          <p:cNvSpPr txBox="1">
            <a:spLocks/>
          </p:cNvSpPr>
          <p:nvPr/>
        </p:nvSpPr>
        <p:spPr>
          <a:xfrm>
            <a:off x="312761" y="6271433"/>
            <a:ext cx="1911824" cy="365125"/>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dirty="0" smtClean="0"/>
              <a:t>u.d.rozendal@uva.nl</a:t>
            </a:r>
            <a:endParaRPr lang="nl-NL" sz="1400" dirty="0"/>
          </a:p>
        </p:txBody>
      </p:sp>
    </p:spTree>
    <p:extLst>
      <p:ext uri="{BB962C8B-B14F-4D97-AF65-F5344CB8AC3E}">
        <p14:creationId xmlns:p14="http://schemas.microsoft.com/office/powerpoint/2010/main" val="10173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1073</Words>
  <Application>Microsoft Office PowerPoint</Application>
  <PresentationFormat>Aangepast</PresentationFormat>
  <Paragraphs>200</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Kantoorthema</vt:lpstr>
      <vt:lpstr>Formative assessment van historisch causaal redeneren</vt:lpstr>
      <vt:lpstr>Intro</vt:lpstr>
      <vt:lpstr>Assessment</vt:lpstr>
      <vt:lpstr>Aanpak</vt:lpstr>
      <vt:lpstr>Stand van zaken 1</vt:lpstr>
      <vt:lpstr>Cognitiemodel</vt:lpstr>
      <vt:lpstr>Taken</vt:lpstr>
      <vt:lpstr>Taken</vt:lpstr>
      <vt:lpstr>De Taak</vt:lpstr>
      <vt:lpstr>Analyse 1</vt:lpstr>
      <vt:lpstr>Analyse 2</vt:lpstr>
      <vt:lpstr>Analyse 3: codeerschema belang oorzaken.</vt:lpstr>
      <vt:lpstr>Analyse 4: codeerschema multicausaliteit.</vt:lpstr>
      <vt:lpstr>De brug</vt:lpstr>
      <vt:lpstr>Einde!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Martijn Koek</dc:creator>
  <cp:lastModifiedBy>Pesman, M.A. (Mariëtte)</cp:lastModifiedBy>
  <cp:revision>80</cp:revision>
  <dcterms:created xsi:type="dcterms:W3CDTF">2016-04-02T21:31:13Z</dcterms:created>
  <dcterms:modified xsi:type="dcterms:W3CDTF">2017-11-24T07:19:04Z</dcterms:modified>
</cp:coreProperties>
</file>