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80" r:id="rId9"/>
    <p:sldId id="279" r:id="rId10"/>
    <p:sldId id="281" r:id="rId11"/>
    <p:sldId id="282" r:id="rId12"/>
    <p:sldId id="283" r:id="rId13"/>
    <p:sldId id="285" r:id="rId14"/>
    <p:sldId id="286" r:id="rId15"/>
    <p:sldId id="287" r:id="rId16"/>
    <p:sldId id="284" r:id="rId17"/>
    <p:sldId id="288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8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38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61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71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4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8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86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16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37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97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31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1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851B5B-59A7-414A-817C-D00BDF5CDC56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6F13A6F-2614-4FC7-8954-62D769E67787}" type="slidenum">
              <a:rPr lang="nl-NL" smtClean="0"/>
              <a:t>‹#›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63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Columns lezen en </a:t>
            </a:r>
            <a:br>
              <a:rPr lang="nl-NL" dirty="0" smtClean="0"/>
            </a:br>
            <a:r>
              <a:rPr lang="nl-NL" dirty="0" smtClean="0"/>
              <a:t>schrijven 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Lessenserie voor 4 havo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18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opdracht 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z="2400" dirty="0" smtClean="0"/>
              <a:t> Opdracht 3 bespreken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44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conclusie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/>
              <a:t> Onderlinge samenhang genrekenmerken: inhoud, taalgebruik, opbouw en bron hebben met elkaar te maken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/>
              <a:t> De genrekenmerken gebruik je ook als je gaat schrijven, zoals in de volgende les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/>
              <a:t> Volgende les: subjectieve taal in columns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Lever je werkboekje in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321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taalgebruik in columns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Zie ook de theorie </a:t>
            </a:r>
            <a:r>
              <a:rPr lang="nl-NL" sz="2400" dirty="0"/>
              <a:t>over taalgebruik in columns op blz. </a:t>
            </a:r>
            <a:r>
              <a:rPr lang="nl-NL" sz="2400" dirty="0" smtClean="0"/>
              <a:t>13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Inhoud, taalgebruik, opbouw en bron bepalen </a:t>
            </a:r>
            <a:r>
              <a:rPr lang="nl-NL" sz="2400" dirty="0"/>
              <a:t>de stijl van de </a:t>
            </a:r>
            <a:r>
              <a:rPr lang="nl-NL" sz="2400" dirty="0" smtClean="0"/>
              <a:t>columnist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Taal </a:t>
            </a:r>
            <a:r>
              <a:rPr lang="nl-NL" sz="2400" dirty="0"/>
              <a:t>maakt deze relatie </a:t>
            </a:r>
            <a:r>
              <a:rPr lang="nl-NL" sz="2400" dirty="0" smtClean="0"/>
              <a:t>zichtbaar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Columns: </a:t>
            </a:r>
            <a:r>
              <a:rPr lang="nl-NL" sz="2400" dirty="0"/>
              <a:t>vaak </a:t>
            </a:r>
            <a:r>
              <a:rPr lang="nl-NL" sz="2400" dirty="0" smtClean="0"/>
              <a:t>subjectieve taal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Subjectief = gebaseerd </a:t>
            </a:r>
            <a:r>
              <a:rPr lang="nl-NL" sz="2400" dirty="0"/>
              <a:t>op een </a:t>
            </a:r>
            <a:r>
              <a:rPr lang="nl-NL" sz="2400" dirty="0" smtClean="0"/>
              <a:t>mening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Oordelende woorden = woorden </a:t>
            </a:r>
            <a:r>
              <a:rPr lang="nl-NL" sz="2400" dirty="0"/>
              <a:t>die ergens een waardering over </a:t>
            </a:r>
            <a:r>
              <a:rPr lang="nl-NL" sz="2400" dirty="0" smtClean="0"/>
              <a:t>uitspreken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 smtClean="0"/>
              <a:t>versterkers: </a:t>
            </a:r>
            <a:r>
              <a:rPr lang="nl-NL" sz="2400" dirty="0" smtClean="0">
                <a:sym typeface="Wingdings" panose="05000000000000000000" pitchFamily="2" charset="2"/>
              </a:rPr>
              <a:t>echt, heel erg, verschrikkelijk</a:t>
            </a:r>
            <a:endParaRPr lang="nl-NL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 smtClean="0"/>
              <a:t>verzwakkers: een beetje, nauwelijks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 smtClean="0"/>
              <a:t>stempels: villa, krot, bolide, karretje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34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opdracht 4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4 (blz. 14) gaat over de column </a:t>
            </a:r>
            <a:r>
              <a:rPr lang="nl-NL" sz="2400" i="1" dirty="0" smtClean="0"/>
              <a:t>Klimaatspijbelaars</a:t>
            </a:r>
            <a:r>
              <a:rPr lang="nl-NL" sz="2400" dirty="0" smtClean="0"/>
              <a:t> van Gijs Groenteman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Lees </a:t>
            </a:r>
            <a:r>
              <a:rPr lang="nl-NL" sz="2400" dirty="0"/>
              <a:t>de column in tweetallen en </a:t>
            </a:r>
            <a:r>
              <a:rPr lang="nl-NL" sz="2400" dirty="0" smtClean="0"/>
              <a:t>ga </a:t>
            </a:r>
            <a:r>
              <a:rPr lang="nl-NL" sz="2400" dirty="0"/>
              <a:t>op zoek naar ofwel versterkers en verzwakkers (de oudsten) ofwel stempels (de jongsten</a:t>
            </a:r>
            <a:r>
              <a:rPr lang="nl-NL" sz="2400" dirty="0" smtClean="0"/>
              <a:t>)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De </a:t>
            </a:r>
            <a:r>
              <a:rPr lang="nl-NL" sz="2400" dirty="0"/>
              <a:t>gevonden versterkers, verzwakkers en stempels wissel je met elkaar </a:t>
            </a:r>
            <a:r>
              <a:rPr lang="nl-NL" sz="2400" dirty="0" smtClean="0"/>
              <a:t>uit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10 minuten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Klaar</a:t>
            </a:r>
            <a:r>
              <a:rPr lang="nl-NL" sz="2400" dirty="0"/>
              <a:t>? Ga door met </a:t>
            </a:r>
            <a:r>
              <a:rPr lang="nl-NL" sz="2400" dirty="0" smtClean="0"/>
              <a:t>opdracht 5 (blz. 16)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06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opdracht 4 en 5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Voorbeelden versterkers</a:t>
            </a:r>
            <a:r>
              <a:rPr lang="nl-NL" sz="2400" dirty="0"/>
              <a:t>, verzwakkers en </a:t>
            </a:r>
            <a:r>
              <a:rPr lang="nl-NL" sz="2400" dirty="0" smtClean="0"/>
              <a:t>stempels? Effecten?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</a:t>
            </a:r>
            <a:r>
              <a:rPr lang="nl-NL" sz="2400" dirty="0"/>
              <a:t>5 </a:t>
            </a:r>
            <a:r>
              <a:rPr lang="nl-NL" sz="2400" dirty="0" smtClean="0"/>
              <a:t>(blz. 16)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Werk individueel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Tijd voor opdracht 5: 15 minuten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213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conclusie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Reacties met duidelijke versterkers, verzwakkers en stempels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Versterkers, verzwakkers en stempels zijn typerend voor columns 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Volgende les: verder oefenen met </a:t>
            </a:r>
            <a:r>
              <a:rPr lang="nl-NL" sz="2400" dirty="0"/>
              <a:t>taalgebruik in </a:t>
            </a:r>
            <a:r>
              <a:rPr lang="nl-NL" sz="2400" dirty="0" smtClean="0"/>
              <a:t>columns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Lever je werkboekje in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372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4: oordelende woorden en de stijl van de columnist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17906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/>
              <a:t>Sommige dingen veranderen nooit, ze worden </a:t>
            </a:r>
            <a:r>
              <a:rPr lang="nl-NL" sz="2400" b="1" dirty="0"/>
              <a:t>alleen maar</a:t>
            </a:r>
            <a:r>
              <a:rPr lang="nl-NL" sz="2400" dirty="0"/>
              <a:t> erger. Neem nu het wachten op een </a:t>
            </a:r>
            <a:r>
              <a:rPr lang="nl-NL" sz="2400" u="sng" dirty="0"/>
              <a:t>idool</a:t>
            </a:r>
            <a:r>
              <a:rPr lang="nl-NL" sz="2400" dirty="0"/>
              <a:t>. De </a:t>
            </a:r>
            <a:r>
              <a:rPr lang="nl-NL" sz="2400" u="sng" dirty="0"/>
              <a:t>Amerikaanse popster </a:t>
            </a:r>
            <a:r>
              <a:rPr lang="nl-NL" sz="2400" b="1" u="sng" dirty="0"/>
              <a:t>Anastacia</a:t>
            </a:r>
            <a:r>
              <a:rPr lang="nl-NL" sz="2400" dirty="0"/>
              <a:t> signeerde haar nieuwe cd bij de </a:t>
            </a:r>
            <a:r>
              <a:rPr lang="nl-NL" sz="2400" b="1" u="sng" dirty="0" err="1"/>
              <a:t>MediaMarkt</a:t>
            </a:r>
            <a:r>
              <a:rPr lang="nl-NL" sz="2400" dirty="0"/>
              <a:t> in Amsterdam-Zuidoost. De </a:t>
            </a:r>
            <a:r>
              <a:rPr lang="nl-NL" sz="2400" dirty="0" err="1"/>
              <a:t>MediaMarkt</a:t>
            </a:r>
            <a:r>
              <a:rPr lang="nl-NL" sz="2400" dirty="0"/>
              <a:t> is wat je noemt een </a:t>
            </a:r>
            <a:r>
              <a:rPr lang="nl-NL" sz="2400" u="sng" dirty="0"/>
              <a:t>megastore</a:t>
            </a:r>
            <a:r>
              <a:rPr lang="nl-NL" sz="2400" dirty="0"/>
              <a:t>, in alles het </a:t>
            </a:r>
            <a:r>
              <a:rPr lang="nl-NL" sz="2400" b="1" dirty="0"/>
              <a:t>grootst</a:t>
            </a:r>
            <a:r>
              <a:rPr lang="nl-NL" sz="2400" dirty="0"/>
              <a:t> en het </a:t>
            </a:r>
            <a:r>
              <a:rPr lang="nl-NL" sz="2400" b="1" dirty="0"/>
              <a:t>goedkoopst</a:t>
            </a:r>
            <a:r>
              <a:rPr lang="nl-NL" sz="2400" dirty="0"/>
              <a:t>, </a:t>
            </a:r>
            <a:r>
              <a:rPr lang="nl-NL" sz="2400" u="sng" dirty="0"/>
              <a:t>nummer 1 in Europa, Home of </a:t>
            </a:r>
            <a:r>
              <a:rPr lang="nl-NL" sz="2400" u="sng" dirty="0" err="1"/>
              <a:t>the</a:t>
            </a:r>
            <a:r>
              <a:rPr lang="nl-NL" sz="2400" u="sng" dirty="0"/>
              <a:t> Stars</a:t>
            </a:r>
            <a:r>
              <a:rPr lang="nl-NL" sz="2400" dirty="0"/>
              <a:t> en 366 dagen per jaar geopend, ik verzin het niet.</a:t>
            </a:r>
          </a:p>
          <a:p>
            <a:r>
              <a:rPr lang="nl-NL" sz="2400" dirty="0"/>
              <a:t> </a:t>
            </a:r>
          </a:p>
          <a:p>
            <a:r>
              <a:rPr lang="nl-NL" sz="2400" dirty="0"/>
              <a:t>Het signeren speelde zich af tussen </a:t>
            </a:r>
            <a:r>
              <a:rPr lang="nl-NL" sz="2400" b="1" dirty="0"/>
              <a:t>hoog</a:t>
            </a:r>
            <a:r>
              <a:rPr lang="nl-NL" sz="2400" dirty="0"/>
              <a:t> opgestapelde televisies, muren </a:t>
            </a:r>
            <a:r>
              <a:rPr lang="nl-NL" sz="2400" b="1" dirty="0"/>
              <a:t>vol</a:t>
            </a:r>
            <a:r>
              <a:rPr lang="nl-NL" sz="2400" dirty="0"/>
              <a:t> dvd’s van Bad Boys 2 en niet ver van wat de winkel zelf de </a:t>
            </a:r>
            <a:r>
              <a:rPr lang="nl-NL" sz="2400" b="1" dirty="0"/>
              <a:t>allergrootste</a:t>
            </a:r>
            <a:r>
              <a:rPr lang="nl-NL" sz="2400" dirty="0"/>
              <a:t> wasstraat van Nederland noemt, het walhalla voor wasmachinefanaten. </a:t>
            </a:r>
          </a:p>
          <a:p>
            <a:r>
              <a:rPr lang="nl-NL" sz="2400" dirty="0"/>
              <a:t> </a:t>
            </a:r>
          </a:p>
          <a:p>
            <a:r>
              <a:rPr lang="nl-NL" sz="2400" dirty="0"/>
              <a:t>Tussen de schappen stonden een paar honderd mensen geduldig te wachten tot het </a:t>
            </a:r>
            <a:r>
              <a:rPr lang="nl-NL" sz="2400" u="sng" dirty="0"/>
              <a:t>idool</a:t>
            </a:r>
            <a:r>
              <a:rPr lang="nl-NL" sz="2400" dirty="0"/>
              <a:t> arriveerde, uit </a:t>
            </a:r>
            <a:r>
              <a:rPr lang="nl-NL" sz="2400" b="1" dirty="0"/>
              <a:t>enorme</a:t>
            </a:r>
            <a:r>
              <a:rPr lang="nl-NL" sz="2400" dirty="0"/>
              <a:t> speakers schalde alvast haar nieuwe album. Uiteraard duurde het wachten lang, maar gelukkig was er genoeg te zien. </a:t>
            </a:r>
          </a:p>
          <a:p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3474720" y="3318047"/>
            <a:ext cx="863155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bg1"/>
                </a:solidFill>
              </a:rPr>
              <a:t>Wat zijn de dikgedrukte en cursieve woorden voor soort woorden?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74720" y="4749906"/>
            <a:ext cx="863155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bg1"/>
                </a:solidFill>
              </a:rPr>
              <a:t>Wat is het effect van de dikgedrukte en cursieve woorden?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4: opdracht 6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Onderzoek naar de stijl van de columnist Thijs </a:t>
            </a:r>
            <a:r>
              <a:rPr lang="nl-NL" sz="2400" dirty="0" smtClean="0"/>
              <a:t>Zonneveld</a:t>
            </a:r>
          </a:p>
          <a:p>
            <a:pPr marL="0" lvl="0" indent="0">
              <a:buNone/>
            </a:pPr>
            <a:endParaRPr lang="nl-N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Stap 1: in tweetallen een van zijn columns lezen en analyseren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10 </a:t>
            </a:r>
            <a:r>
              <a:rPr lang="nl-NL" sz="2400" dirty="0" smtClean="0"/>
              <a:t>minuten</a:t>
            </a:r>
          </a:p>
          <a:p>
            <a:pPr marL="0" lvl="0" indent="0">
              <a:buNone/>
            </a:pPr>
            <a:endParaRPr lang="nl-N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</a:t>
            </a:r>
            <a:r>
              <a:rPr lang="nl-NL" sz="2400" dirty="0" smtClean="0"/>
              <a:t>Stap 2: analyses uitwisselen met je groepsgenoten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5 minuten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198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4: opdracht 7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Hoe zat het met de stijl van Thijs Zonneveld?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De </a:t>
            </a:r>
            <a:r>
              <a:rPr lang="nl-NL" sz="2400" dirty="0"/>
              <a:t>stijl van een columnist </a:t>
            </a:r>
            <a:r>
              <a:rPr lang="nl-NL" sz="2400" dirty="0" smtClean="0"/>
              <a:t>hangt niet </a:t>
            </a:r>
            <a:r>
              <a:rPr lang="nl-NL" sz="2400" dirty="0"/>
              <a:t>alleen van taalgebruik </a:t>
            </a:r>
            <a:r>
              <a:rPr lang="nl-NL" sz="2400" dirty="0" smtClean="0"/>
              <a:t>af, </a:t>
            </a:r>
            <a:r>
              <a:rPr lang="nl-NL" sz="2400" dirty="0"/>
              <a:t>maar ook van andere </a:t>
            </a:r>
            <a:r>
              <a:rPr lang="nl-NL" sz="2400" dirty="0" smtClean="0"/>
              <a:t>genrekenmerken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7 (blz. 22): uitproberen </a:t>
            </a:r>
            <a:r>
              <a:rPr lang="nl-NL" sz="2400" dirty="0"/>
              <a:t>wat </a:t>
            </a:r>
            <a:r>
              <a:rPr lang="nl-NL" sz="2400" dirty="0" smtClean="0"/>
              <a:t>je eigen </a:t>
            </a:r>
            <a:r>
              <a:rPr lang="nl-NL" sz="2400" dirty="0"/>
              <a:t>stijl is door een tekstgedeelte te herschrijven in </a:t>
            </a:r>
            <a:r>
              <a:rPr lang="nl-NL" sz="2400" dirty="0" smtClean="0"/>
              <a:t>columnstijl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Werk individueel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10 minuten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49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4: conclusie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Wat is de stijl van je klasgenoten?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Niet </a:t>
            </a:r>
            <a:r>
              <a:rPr lang="nl-NL" sz="2400" dirty="0"/>
              <a:t>alle </a:t>
            </a:r>
            <a:r>
              <a:rPr lang="nl-NL" sz="2400" dirty="0" smtClean="0"/>
              <a:t>genrekenmerken komen terug in alle columns; </a:t>
            </a:r>
            <a:r>
              <a:rPr lang="nl-NL" sz="2400" dirty="0"/>
              <a:t>elke columnist maakt zijn eigen </a:t>
            </a:r>
            <a:r>
              <a:rPr lang="nl-NL" sz="2400" dirty="0" smtClean="0"/>
              <a:t>keuzes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Volgende les: zelf </a:t>
            </a:r>
            <a:r>
              <a:rPr lang="nl-NL" sz="2400" dirty="0"/>
              <a:t>een column in </a:t>
            </a:r>
            <a:r>
              <a:rPr lang="nl-NL" sz="2400" dirty="0" smtClean="0"/>
              <a:t>eigen stijl schrijven 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Lever je werkboekje in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0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context lessenserie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6 </a:t>
            </a:r>
            <a:r>
              <a:rPr lang="nl-NL" sz="2400" dirty="0"/>
              <a:t>lessen, lezen en </a:t>
            </a:r>
            <a:r>
              <a:rPr lang="nl-NL" sz="2400" dirty="0" smtClean="0"/>
              <a:t>schrijven</a:t>
            </a:r>
            <a:endParaRPr lang="nl-N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In </a:t>
            </a:r>
            <a:r>
              <a:rPr lang="nl-NL" sz="2400" dirty="0"/>
              <a:t>groepjes met een </a:t>
            </a:r>
            <a:r>
              <a:rPr lang="nl-NL" sz="2400" dirty="0" smtClean="0"/>
              <a:t>werkboekje</a:t>
            </a:r>
            <a:endParaRPr lang="nl-N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Anders dan normale lessen? Onderzoek!</a:t>
            </a:r>
            <a:endParaRPr lang="nl-N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Onderzoek: toestemmingsbrieven, lees- en schrijfopdrachten vorige lessen en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… na deze lessen: afsluitende opdrachten, deze tellen op school als volgt mee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Zet je naam </a:t>
            </a:r>
            <a:r>
              <a:rPr lang="nl-NL" sz="2400" dirty="0"/>
              <a:t>op </a:t>
            </a:r>
            <a:r>
              <a:rPr lang="nl-NL" sz="2400" dirty="0" smtClean="0"/>
              <a:t>het werkboekje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749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5: opdracht 8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Herhalen genrekenmerken en onderlinge relatie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8 (blz. 24): zelf een column schrijven in je eigen stijl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Je werkt individueel, maar helpt elkaar indien nodig </a:t>
            </a:r>
            <a:endParaRPr lang="nl-NL" sz="2400" dirty="0" smtClean="0"/>
          </a:p>
          <a:p>
            <a:pPr marL="0" indent="0">
              <a:buNone/>
            </a:pPr>
            <a:endParaRPr lang="nl-N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Stap 1: brainstorm onderwerp en </a:t>
            </a:r>
            <a:r>
              <a:rPr lang="nl-NL" sz="2400" dirty="0" smtClean="0"/>
              <a:t>stijl, tijd</a:t>
            </a:r>
            <a:r>
              <a:rPr lang="nl-NL" sz="2400" dirty="0" smtClean="0"/>
              <a:t>: 10 minuten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Stap 2: column </a:t>
            </a:r>
            <a:r>
              <a:rPr lang="nl-NL" sz="2400" dirty="0" smtClean="0"/>
              <a:t>schrijven, tijd</a:t>
            </a:r>
            <a:r>
              <a:rPr lang="nl-NL" sz="2400" dirty="0" smtClean="0"/>
              <a:t>: 15 minuten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Stap 3: feedback </a:t>
            </a:r>
            <a:r>
              <a:rPr lang="nl-NL" sz="2400" dirty="0" smtClean="0"/>
              <a:t>geven,  tijd</a:t>
            </a:r>
            <a:r>
              <a:rPr lang="nl-NL" sz="2400" dirty="0" smtClean="0"/>
              <a:t>: 10 minuten</a:t>
            </a:r>
          </a:p>
        </p:txBody>
      </p:sp>
    </p:spTree>
    <p:extLst>
      <p:ext uri="{BB962C8B-B14F-4D97-AF65-F5344CB8AC3E}">
        <p14:creationId xmlns:p14="http://schemas.microsoft.com/office/powerpoint/2010/main" val="14986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5: conclusie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De beste column!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Volgende </a:t>
            </a:r>
            <a:r>
              <a:rPr lang="nl-NL" sz="2400" dirty="0" smtClean="0"/>
              <a:t>les: inzetten genrekennis columns bij andere genres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Lever je werkboekje in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416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6: opdracht 9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Genrekenmerken column? 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Genrekenmerken column toepassen </a:t>
            </a:r>
            <a:r>
              <a:rPr lang="nl-NL" sz="2400" dirty="0"/>
              <a:t>op andere </a:t>
            </a:r>
            <a:r>
              <a:rPr lang="nl-NL" sz="2400" dirty="0" smtClean="0"/>
              <a:t>genres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9 (blz. 28), genrekenmerk vorm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</a:t>
            </a:r>
            <a:r>
              <a:rPr lang="nl-NL" sz="2400" dirty="0"/>
              <a:t>9 (blz. 28), genrekenmerk </a:t>
            </a:r>
            <a:r>
              <a:rPr lang="nl-NL" sz="2400" dirty="0" smtClean="0"/>
              <a:t>publiek / bron </a:t>
            </a:r>
            <a:r>
              <a:rPr lang="nl-NL" sz="2400" dirty="0" smtClean="0">
                <a:sym typeface="Wingdings" panose="05000000000000000000" pitchFamily="2" charset="2"/>
              </a:rPr>
              <a:t> gebruik ook eigen voorkennis!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Met genrebril teksten bekijken: </a:t>
            </a:r>
            <a:r>
              <a:rPr lang="nl-NL" sz="2400" dirty="0"/>
              <a:t>let </a:t>
            </a:r>
            <a:r>
              <a:rPr lang="nl-NL" sz="2400" dirty="0" smtClean="0"/>
              <a:t>kenmerken als </a:t>
            </a:r>
            <a:r>
              <a:rPr lang="nl-NL" sz="2400" dirty="0"/>
              <a:t>vorm, inhoud, opbouw, bron, publiek en </a:t>
            </a:r>
            <a:r>
              <a:rPr lang="nl-NL" sz="2400" dirty="0" smtClean="0"/>
              <a:t>taalgebruik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Maak opdracht 9 af met je groepje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5 minuten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3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6: opdracht 9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Genrekenmerken recepten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Opvallend kenmerk taalgebruik?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87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6: opdracht 10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Kijk naar de teksten op blz. 31 t/m 34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10 (blz. 30)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Werk in je groepje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Tijd: 10 minuten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31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6: opdracht 10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Feedback </a:t>
            </a:r>
            <a:r>
              <a:rPr lang="nl-NL" sz="2400" dirty="0"/>
              <a:t>op </a:t>
            </a:r>
            <a:r>
              <a:rPr lang="nl-NL" sz="2400" dirty="0" smtClean="0"/>
              <a:t>analyses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Ook van toepassing op andere teksten uit hetzelfde genre?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5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6: afronden lessenserie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170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600" dirty="0" smtClean="0"/>
              <a:t> Laatste </a:t>
            </a:r>
            <a:r>
              <a:rPr lang="nl-NL" sz="2600" dirty="0"/>
              <a:t>les van de lessenserie met het </a:t>
            </a:r>
            <a:r>
              <a:rPr lang="nl-NL" sz="2600" dirty="0" smtClean="0"/>
              <a:t>werkboekje</a:t>
            </a:r>
            <a:endParaRPr lang="nl-NL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600" dirty="0" smtClean="0"/>
              <a:t> Leerdoelen behaald? Je weet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wat een genre 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welke genrekenmerken columns hebben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waar je op moet letten als je een column schrijft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waarom versterkers, verzwakkers en stempels oordelende woorden zijn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wat het effect van taalgebruik in columns op jou als lezer kan zijn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600" dirty="0"/>
              <a:t>waarom al deze dingen handig zijn om te weten/kunnen </a:t>
            </a:r>
            <a:r>
              <a:rPr lang="nl-NL" sz="2600" dirty="0">
                <a:sym typeface="Wingdings" panose="05000000000000000000" pitchFamily="2" charset="2"/>
              </a:rPr>
              <a:t></a:t>
            </a:r>
            <a:endParaRPr lang="nl-NL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600" dirty="0" smtClean="0"/>
              <a:t> Komende </a:t>
            </a:r>
            <a:r>
              <a:rPr lang="nl-NL" sz="2600" dirty="0"/>
              <a:t>drie lessen </a:t>
            </a:r>
            <a:r>
              <a:rPr lang="nl-NL" sz="2600" dirty="0" smtClean="0"/>
              <a:t>afsluitende </a:t>
            </a:r>
            <a:r>
              <a:rPr lang="nl-NL" sz="2600" dirty="0"/>
              <a:t>lees- en </a:t>
            </a:r>
            <a:r>
              <a:rPr lang="nl-NL" sz="2600" dirty="0" smtClean="0"/>
              <a:t>schrijfopdrachten voor onderzoek en voor school</a:t>
            </a:r>
            <a:endParaRPr lang="nl-NL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600" dirty="0" smtClean="0"/>
              <a:t> Lever je werkboekje in, staan naam en klas erop? </a:t>
            </a:r>
          </a:p>
          <a:p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7734301" y="2457449"/>
            <a:ext cx="4181474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0"/>
            <a:r>
              <a:rPr lang="nl-NL" sz="3200" dirty="0" smtClean="0">
                <a:solidFill>
                  <a:schemeClr val="bg1"/>
                </a:solidFill>
              </a:rPr>
              <a:t>Bedankt </a:t>
            </a:r>
            <a:r>
              <a:rPr lang="nl-NL" sz="3200" dirty="0">
                <a:solidFill>
                  <a:schemeClr val="bg1"/>
                </a:solidFill>
              </a:rPr>
              <a:t>voor je inzet!</a:t>
            </a:r>
          </a:p>
        </p:txBody>
      </p:sp>
    </p:spTree>
    <p:extLst>
      <p:ext uri="{BB962C8B-B14F-4D97-AF65-F5344CB8AC3E}">
        <p14:creationId xmlns:p14="http://schemas.microsoft.com/office/powerpoint/2010/main" val="13588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opdracht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Werk in groepjes 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Sorteer de acht </a:t>
            </a:r>
            <a:r>
              <a:rPr lang="nl-NL" sz="2400" dirty="0"/>
              <a:t>teksten </a:t>
            </a:r>
            <a:r>
              <a:rPr lang="nl-NL" sz="2400" dirty="0" smtClean="0"/>
              <a:t>in </a:t>
            </a:r>
            <a:r>
              <a:rPr lang="nl-NL" sz="2400" dirty="0"/>
              <a:t>vier paren van </a:t>
            </a:r>
            <a:r>
              <a:rPr lang="nl-NL" sz="2400" dirty="0" smtClean="0"/>
              <a:t>twee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Kijk </a:t>
            </a:r>
            <a:r>
              <a:rPr lang="nl-NL" sz="2400" dirty="0"/>
              <a:t>naar de teksten en scan ze, helemaal lezen hoeft meestal </a:t>
            </a:r>
            <a:r>
              <a:rPr lang="nl-NL" sz="2400" dirty="0" smtClean="0"/>
              <a:t>niet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Schrijf </a:t>
            </a:r>
            <a:r>
              <a:rPr lang="nl-NL" sz="2400" dirty="0"/>
              <a:t>in werkboekje </a:t>
            </a:r>
            <a:r>
              <a:rPr lang="nl-NL" sz="2400" dirty="0" smtClean="0"/>
              <a:t>(blz. 4) op </a:t>
            </a:r>
            <a:r>
              <a:rPr lang="nl-NL" sz="2400" dirty="0"/>
              <a:t>welke nummers bij elkaar horen en </a:t>
            </a:r>
            <a:r>
              <a:rPr lang="nl-NL" sz="2400" dirty="0" smtClean="0"/>
              <a:t>waarom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Tijd: 10 minuten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Klaar</a:t>
            </a:r>
            <a:r>
              <a:rPr lang="nl-NL" sz="2400" dirty="0"/>
              <a:t>? Probeer te benoemen wat voor soort teksten dit </a:t>
            </a:r>
            <a:r>
              <a:rPr lang="nl-NL" sz="2400" dirty="0" smtClean="0"/>
              <a:t>zijn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6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opdracht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Waarom horen de teksten bij elkaar?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Genre, zie werkboek blz. 5</a:t>
            </a:r>
            <a:endParaRPr lang="nl-N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Verschillende genres, verschillende kenmerken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1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opdracht 2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Werk in groepjes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Opdracht 2 gaat over genrekenmerken columns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Werk met tekst 3 en 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Tijd: 10 minuten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Klaar? Schrijf jullie genrekenmerken op het bord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1312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opdracht 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Discussie over genrekenmerken op het bord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Welke kenmerken zijn er?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Zijn alle kenmerken verplicht?</a:t>
            </a:r>
          </a:p>
        </p:txBody>
      </p:sp>
    </p:spTree>
    <p:extLst>
      <p:ext uri="{BB962C8B-B14F-4D97-AF65-F5344CB8AC3E}">
        <p14:creationId xmlns:p14="http://schemas.microsoft.com/office/powerpoint/2010/main" val="13587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conclusie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Een column is een genre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Columns bevatten een aantal veel voorkomende genrekenmerken, bijvoorbeeld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/>
              <a:t>p</a:t>
            </a:r>
            <a:r>
              <a:rPr lang="nl-NL" sz="2400" dirty="0" smtClean="0"/>
              <a:t>ersoonlijke </a:t>
            </a:r>
            <a:r>
              <a:rPr lang="nl-NL" sz="2400" dirty="0" smtClean="0"/>
              <a:t>stijl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/>
              <a:t>e</a:t>
            </a:r>
            <a:r>
              <a:rPr lang="nl-NL" sz="2400" dirty="0" smtClean="0"/>
              <a:t>igen </a:t>
            </a:r>
            <a:r>
              <a:rPr lang="nl-NL" sz="2400" dirty="0" smtClean="0"/>
              <a:t>ervaringen / anekdotes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/>
              <a:t>e</a:t>
            </a:r>
            <a:r>
              <a:rPr lang="nl-NL" sz="2400" smtClean="0"/>
              <a:t>motioneren </a:t>
            </a:r>
            <a:r>
              <a:rPr lang="nl-NL" sz="2400" dirty="0" smtClean="0"/>
              <a:t>/ overtuigen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400" dirty="0" smtClean="0"/>
              <a:t>…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Volgende les: genrekenmerken column herkennen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Lever je werkboekje in</a:t>
            </a:r>
          </a:p>
          <a:p>
            <a:pPr lvl="1"/>
            <a:endParaRPr lang="nl-NL" dirty="0" smtClean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750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genrekenmerken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Lees </a:t>
            </a:r>
            <a:r>
              <a:rPr lang="nl-NL" sz="2400" dirty="0"/>
              <a:t>de kadertekst </a:t>
            </a:r>
            <a:r>
              <a:rPr lang="nl-NL" sz="2400" i="1" dirty="0"/>
              <a:t>Genrekenmerken column</a:t>
            </a:r>
            <a:r>
              <a:rPr lang="nl-NL" sz="2400" dirty="0"/>
              <a:t> op blz. </a:t>
            </a:r>
            <a:r>
              <a:rPr lang="nl-NL" sz="2400" dirty="0" smtClean="0"/>
              <a:t>6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Uit les 1: </a:t>
            </a:r>
            <a:r>
              <a:rPr lang="nl-NL" sz="2400" dirty="0"/>
              <a:t>doel, publiek, opbouw, </a:t>
            </a:r>
            <a:r>
              <a:rPr lang="nl-NL" sz="2400" dirty="0" smtClean="0"/>
              <a:t>vorm 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Nu aangevuld met: </a:t>
            </a:r>
            <a:r>
              <a:rPr lang="nl-NL" sz="2400" dirty="0"/>
              <a:t>bron, inhoud en </a:t>
            </a:r>
            <a:r>
              <a:rPr lang="nl-NL" sz="2400" dirty="0" smtClean="0"/>
              <a:t>taalgebruik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Kenmerken komen niet allemaal even vaak en veel voor, maar: ‘genrefamilie’</a:t>
            </a:r>
            <a:endParaRPr lang="nl-N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400" dirty="0" smtClean="0"/>
              <a:t> Vandaag</a:t>
            </a:r>
            <a:r>
              <a:rPr lang="nl-NL" sz="2400" dirty="0"/>
              <a:t>: oefenen met </a:t>
            </a:r>
            <a:r>
              <a:rPr lang="nl-NL" sz="2400" dirty="0" smtClean="0"/>
              <a:t>genrekenmerken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9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opdracht 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 smtClean="0"/>
              <a:t> Werk in tweetallen: </a:t>
            </a:r>
            <a:r>
              <a:rPr lang="nl-NL" sz="2400" dirty="0"/>
              <a:t>de oudste twee lezen </a:t>
            </a:r>
            <a:r>
              <a:rPr lang="nl-NL" sz="2400" i="1" dirty="0"/>
              <a:t>Stop eens met de Engels in reclames</a:t>
            </a:r>
            <a:r>
              <a:rPr lang="nl-NL" sz="2400" dirty="0"/>
              <a:t> (blz. 8-9) en de jongste twee lezen </a:t>
            </a:r>
            <a:r>
              <a:rPr lang="nl-NL" sz="2400" i="1" dirty="0"/>
              <a:t>Schouders </a:t>
            </a:r>
            <a:r>
              <a:rPr lang="nl-NL" sz="2400" dirty="0"/>
              <a:t>(blz. 10-11</a:t>
            </a:r>
            <a:r>
              <a:rPr lang="nl-NL" sz="2400" dirty="0" smtClean="0"/>
              <a:t>)</a:t>
            </a:r>
          </a:p>
          <a:p>
            <a:pPr marL="0" indent="0">
              <a:buNone/>
            </a:pPr>
            <a:endParaRPr lang="nl-N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Stap 1 in </a:t>
            </a:r>
            <a:r>
              <a:rPr lang="nl-NL" sz="2400" dirty="0" smtClean="0"/>
              <a:t>tweetallen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T</a:t>
            </a:r>
            <a:r>
              <a:rPr lang="nl-NL" sz="2400" dirty="0" smtClean="0"/>
              <a:t>ijd</a:t>
            </a:r>
            <a:r>
              <a:rPr lang="nl-NL" sz="2400" dirty="0" smtClean="0"/>
              <a:t>: 15 </a:t>
            </a:r>
            <a:r>
              <a:rPr lang="nl-NL" sz="2400" dirty="0" smtClean="0"/>
              <a:t>minuten</a:t>
            </a:r>
          </a:p>
          <a:p>
            <a:pPr marL="0" indent="0">
              <a:buNone/>
            </a:pPr>
            <a:endParaRPr lang="nl-N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Stap 2 in je </a:t>
            </a:r>
            <a:r>
              <a:rPr lang="nl-NL" sz="2400" dirty="0" smtClean="0"/>
              <a:t>groepje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/>
              <a:t> </a:t>
            </a:r>
            <a:r>
              <a:rPr lang="nl-NL" sz="2400" dirty="0" smtClean="0"/>
              <a:t>T</a:t>
            </a:r>
            <a:r>
              <a:rPr lang="nl-NL" sz="2400" dirty="0" smtClean="0"/>
              <a:t>ijd</a:t>
            </a:r>
            <a:r>
              <a:rPr lang="nl-NL" sz="2400" dirty="0" smtClean="0"/>
              <a:t>: 10 minuten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282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263</TotalTime>
  <Words>1277</Words>
  <Application>Microsoft Office PowerPoint</Application>
  <PresentationFormat>Widescreen</PresentationFormat>
  <Paragraphs>158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</vt:lpstr>
      <vt:lpstr>Calibri Light</vt:lpstr>
      <vt:lpstr>Wingdings</vt:lpstr>
      <vt:lpstr>Retrospect</vt:lpstr>
      <vt:lpstr>Columns lezen en  schrijven </vt:lpstr>
      <vt:lpstr>Les 1: context lessenserie</vt:lpstr>
      <vt:lpstr>Les 1: opdracht 1</vt:lpstr>
      <vt:lpstr>Les 1: opdracht 1</vt:lpstr>
      <vt:lpstr>Les 1: opdracht 2 </vt:lpstr>
      <vt:lpstr>Les 1: opdracht 2</vt:lpstr>
      <vt:lpstr>Les 1: conclusie</vt:lpstr>
      <vt:lpstr>Les 2: genrekenmerken </vt:lpstr>
      <vt:lpstr>Les 2: opdracht 3</vt:lpstr>
      <vt:lpstr>Les 2: opdracht 3</vt:lpstr>
      <vt:lpstr>Les 2: conclusie</vt:lpstr>
      <vt:lpstr>Les 3: taalgebruik in columns </vt:lpstr>
      <vt:lpstr>Les 3: opdracht 4</vt:lpstr>
      <vt:lpstr>Les 3: opdracht 4 en 5</vt:lpstr>
      <vt:lpstr>Les 3: conclusie </vt:lpstr>
      <vt:lpstr>Les 4: oordelende woorden en de stijl van de columnist</vt:lpstr>
      <vt:lpstr>Les 4: opdracht 6</vt:lpstr>
      <vt:lpstr>Les 4: opdracht 7</vt:lpstr>
      <vt:lpstr>Les 4: conclusie</vt:lpstr>
      <vt:lpstr>Les 5: opdracht 8</vt:lpstr>
      <vt:lpstr>Les 5: conclusie</vt:lpstr>
      <vt:lpstr>Les 6: opdracht 9</vt:lpstr>
      <vt:lpstr>Les 6: opdracht 9</vt:lpstr>
      <vt:lpstr>Les 6: opdracht 10</vt:lpstr>
      <vt:lpstr>Les 6: opdracht 10</vt:lpstr>
      <vt:lpstr>Les 6: afronden lessenserie</vt:lpstr>
    </vt:vector>
  </TitlesOfParts>
  <Company>University of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Lees-schrijflessen 4 havo</dc:title>
  <dc:creator>M. Vis</dc:creator>
  <cp:lastModifiedBy>M. Vis</cp:lastModifiedBy>
  <cp:revision>46</cp:revision>
  <dcterms:created xsi:type="dcterms:W3CDTF">2019-08-30T08:04:12Z</dcterms:created>
  <dcterms:modified xsi:type="dcterms:W3CDTF">2019-11-05T17:45:21Z</dcterms:modified>
</cp:coreProperties>
</file>