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8" r:id="rId6"/>
    <p:sldId id="289" r:id="rId7"/>
    <p:sldId id="267" r:id="rId8"/>
    <p:sldId id="272" r:id="rId9"/>
    <p:sldId id="275" r:id="rId10"/>
    <p:sldId id="292" r:id="rId11"/>
    <p:sldId id="295" r:id="rId12"/>
    <p:sldId id="293" r:id="rId13"/>
    <p:sldId id="294" r:id="rId14"/>
    <p:sldId id="276" r:id="rId15"/>
    <p:sldId id="277" r:id="rId16"/>
    <p:sldId id="273" r:id="rId17"/>
    <p:sldId id="280" r:id="rId18"/>
    <p:sldId id="291" r:id="rId19"/>
    <p:sldId id="298" r:id="rId20"/>
    <p:sldId id="296" r:id="rId21"/>
    <p:sldId id="297" r:id="rId22"/>
    <p:sldId id="299" r:id="rId23"/>
    <p:sldId id="301" r:id="rId24"/>
    <p:sldId id="300" r:id="rId25"/>
    <p:sldId id="281" r:id="rId26"/>
    <p:sldId id="279" r:id="rId27"/>
    <p:sldId id="290" r:id="rId28"/>
    <p:sldId id="282" r:id="rId29"/>
    <p:sldId id="287" r:id="rId30"/>
    <p:sldId id="288" r:id="rId31"/>
    <p:sldId id="283" r:id="rId32"/>
    <p:sldId id="284" r:id="rId33"/>
    <p:sldId id="262" r:id="rId34"/>
  </p:sldIdLst>
  <p:sldSz cx="12192000" cy="6858000"/>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739DC3"/>
    <a:srgbClr val="E85F50"/>
    <a:srgbClr val="FCC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A3E84-6CE3-4433-832E-31D321ECB5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EB4E262-C5DA-4CDD-A6D5-FE2FE6268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C670CD7-F1A6-4C39-89AC-BC4A45D60DE5}"/>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5" name="Tijdelijke aanduiding voor voettekst 4">
            <a:extLst>
              <a:ext uri="{FF2B5EF4-FFF2-40B4-BE49-F238E27FC236}">
                <a16:creationId xmlns:a16="http://schemas.microsoft.com/office/drawing/2014/main" id="{D7905E31-A7D1-4364-9E4D-3734F4F3C2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612EDF-7F1C-46C9-AB8E-8459BFDD5B91}"/>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197362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B65D7-B88A-45E2-B1F3-33E01C8932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B487F4A-E026-4F2F-8B78-17B8AABE53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CEFAA9-208F-4DE6-9E7C-F313347F7C4E}"/>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5" name="Tijdelijke aanduiding voor voettekst 4">
            <a:extLst>
              <a:ext uri="{FF2B5EF4-FFF2-40B4-BE49-F238E27FC236}">
                <a16:creationId xmlns:a16="http://schemas.microsoft.com/office/drawing/2014/main" id="{A5EA85AE-0975-429A-9817-EF7838B4DE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5DF71E-707F-49C7-9CBA-D2BA8901D71B}"/>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287011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F2DDC1-43C4-4E04-A5F0-E915C1473D4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C2EB9B3-9041-49FE-BD97-CDCF355891CB}"/>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BFFDC9-D9BF-4F6E-A31B-B5C3CBD876C8}"/>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5" name="Tijdelijke aanduiding voor voettekst 4">
            <a:extLst>
              <a:ext uri="{FF2B5EF4-FFF2-40B4-BE49-F238E27FC236}">
                <a16:creationId xmlns:a16="http://schemas.microsoft.com/office/drawing/2014/main" id="{AC11A203-1E7B-4AE8-B112-68153DD39E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9AD84E-D10F-4DD6-A7F4-1B2653047DBA}"/>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416843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F150E-24EC-43D0-AA48-6BE1880AEF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9CD4CB9-0BA5-4AA0-BE9C-722729DBA27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E6ED7A-E093-423E-B4CC-D7A1CF426555}"/>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5" name="Tijdelijke aanduiding voor voettekst 4">
            <a:extLst>
              <a:ext uri="{FF2B5EF4-FFF2-40B4-BE49-F238E27FC236}">
                <a16:creationId xmlns:a16="http://schemas.microsoft.com/office/drawing/2014/main" id="{1E636405-F71A-4EC5-957C-A7418E1C9C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7AE1EF-9BCE-41DF-9830-575ECF5C1859}"/>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216978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1FB41-B818-40F6-B821-B1D37AD45B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FA2B6EE-D5E9-48FD-A0C4-77267882A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49B1975-7ABD-4E0A-993C-89837D6B5514}"/>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5" name="Tijdelijke aanduiding voor voettekst 4">
            <a:extLst>
              <a:ext uri="{FF2B5EF4-FFF2-40B4-BE49-F238E27FC236}">
                <a16:creationId xmlns:a16="http://schemas.microsoft.com/office/drawing/2014/main" id="{AD9AD190-DFA6-4581-988B-47AE5278C8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937460-7B4D-44E3-9F94-B0D1EEC71991}"/>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141825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E6EFF-9A1C-4998-B7DB-C33BE1D4246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5ED412-8167-4B40-8083-0DEF1C596F4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FD5F50B-3D69-43DC-ADB0-FB5806E9394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3186C94-86B6-4196-B6B9-7139895D82EB}"/>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6" name="Tijdelijke aanduiding voor voettekst 5">
            <a:extLst>
              <a:ext uri="{FF2B5EF4-FFF2-40B4-BE49-F238E27FC236}">
                <a16:creationId xmlns:a16="http://schemas.microsoft.com/office/drawing/2014/main" id="{5FDB0D83-0A94-4DA3-928F-3D65AEF51E0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A1F3A1-A36A-44F7-BA11-05FCFB211F2F}"/>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101851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0A4-E590-41AA-ACA7-14A8304984E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C7E7E32-4D3C-4BA5-B357-F7BC0616D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02563413-971B-4746-B037-C03B59CE7AC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93B906-7906-4E78-9A85-B48775554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6D721F2-DA74-4A76-9F03-345D2C7F85D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D0C0E51-E3EB-42AC-8045-464A9C766857}"/>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8" name="Tijdelijke aanduiding voor voettekst 7">
            <a:extLst>
              <a:ext uri="{FF2B5EF4-FFF2-40B4-BE49-F238E27FC236}">
                <a16:creationId xmlns:a16="http://schemas.microsoft.com/office/drawing/2014/main" id="{44284AC4-CF4F-4A75-A128-5C83B8E601D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C0F5B39-37D0-4861-940C-A0D73BEFABEE}"/>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353193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D96E-6626-4F8F-A981-8B7BB71367F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D3C063A-113E-489F-9570-BF99C52508B6}"/>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4" name="Tijdelijke aanduiding voor voettekst 3">
            <a:extLst>
              <a:ext uri="{FF2B5EF4-FFF2-40B4-BE49-F238E27FC236}">
                <a16:creationId xmlns:a16="http://schemas.microsoft.com/office/drawing/2014/main" id="{ED8782D8-FBC2-4938-BA52-517B1CCBA66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291B75D-7A8D-433A-BBA0-29C6F6CD11BE}"/>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391252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3B5D62-6842-40E3-91DD-9BE944CAE1BC}"/>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3" name="Tijdelijke aanduiding voor voettekst 2">
            <a:extLst>
              <a:ext uri="{FF2B5EF4-FFF2-40B4-BE49-F238E27FC236}">
                <a16:creationId xmlns:a16="http://schemas.microsoft.com/office/drawing/2014/main" id="{1CF47F33-EF38-43EB-8FDB-166F1476BC7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334AC9-3DB4-4CAB-A5CA-60A268F2FBB4}"/>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33856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B4283-0A15-461C-B391-CE6CD773A6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C03C2BC-D907-4740-8891-89EB8FCBE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1D29DEF-5AFD-40B4-B8F5-15B1BCF62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2CBBB16-EFA7-40B7-8547-1B0274253652}"/>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6" name="Tijdelijke aanduiding voor voettekst 5">
            <a:extLst>
              <a:ext uri="{FF2B5EF4-FFF2-40B4-BE49-F238E27FC236}">
                <a16:creationId xmlns:a16="http://schemas.microsoft.com/office/drawing/2014/main" id="{4C52ACE1-36EC-41FA-BA92-3C7ACD23EE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B7C724-C767-4A05-A0DC-803631AE9555}"/>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32889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173D9-B57E-4670-AB97-C159A5C445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E5BC264-6463-4BF9-95DA-3B0E469FB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03CB00D-5D54-4204-A451-978A7EAC0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8409D05-4E0B-4A36-8D1F-4226984AC216}"/>
              </a:ext>
            </a:extLst>
          </p:cNvPr>
          <p:cNvSpPr>
            <a:spLocks noGrp="1"/>
          </p:cNvSpPr>
          <p:nvPr>
            <p:ph type="dt" sz="half" idx="10"/>
          </p:nvPr>
        </p:nvSpPr>
        <p:spPr/>
        <p:txBody>
          <a:bodyPr/>
          <a:lstStyle/>
          <a:p>
            <a:fld id="{F7756251-7AD8-44C9-A645-0FA9338F341E}" type="datetimeFigureOut">
              <a:rPr lang="nl-NL" smtClean="0"/>
              <a:t>4-10-2021</a:t>
            </a:fld>
            <a:endParaRPr lang="nl-NL"/>
          </a:p>
        </p:txBody>
      </p:sp>
      <p:sp>
        <p:nvSpPr>
          <p:cNvPr id="6" name="Tijdelijke aanduiding voor voettekst 5">
            <a:extLst>
              <a:ext uri="{FF2B5EF4-FFF2-40B4-BE49-F238E27FC236}">
                <a16:creationId xmlns:a16="http://schemas.microsoft.com/office/drawing/2014/main" id="{65A72AB3-2B9F-4CA2-BED5-328B5A7CBC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6ED1BC-73E5-43B8-9232-FD69611FC5E2}"/>
              </a:ext>
            </a:extLst>
          </p:cNvPr>
          <p:cNvSpPr>
            <a:spLocks noGrp="1"/>
          </p:cNvSpPr>
          <p:nvPr>
            <p:ph type="sldNum" sz="quarter" idx="12"/>
          </p:nvPr>
        </p:nvSpPr>
        <p:spPr/>
        <p:txBody>
          <a:bodyPr/>
          <a:lstStyle/>
          <a:p>
            <a:fld id="{85353021-861C-462B-BFC7-162457430213}" type="slidenum">
              <a:rPr lang="nl-NL" smtClean="0"/>
              <a:t>‹nr.›</a:t>
            </a:fld>
            <a:endParaRPr lang="nl-NL"/>
          </a:p>
        </p:txBody>
      </p:sp>
    </p:spTree>
    <p:extLst>
      <p:ext uri="{BB962C8B-B14F-4D97-AF65-F5344CB8AC3E}">
        <p14:creationId xmlns:p14="http://schemas.microsoft.com/office/powerpoint/2010/main" val="204958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BF59A5-0416-4D13-846B-FECD470A6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148A0E3-36C1-4976-8B22-C082FAF15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BF2688-9EBF-4448-A26A-58E2A3125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56251-7AD8-44C9-A645-0FA9338F341E}" type="datetimeFigureOut">
              <a:rPr lang="nl-NL" smtClean="0"/>
              <a:t>4-10-2021</a:t>
            </a:fld>
            <a:endParaRPr lang="nl-NL"/>
          </a:p>
        </p:txBody>
      </p:sp>
      <p:sp>
        <p:nvSpPr>
          <p:cNvPr id="5" name="Tijdelijke aanduiding voor voettekst 4">
            <a:extLst>
              <a:ext uri="{FF2B5EF4-FFF2-40B4-BE49-F238E27FC236}">
                <a16:creationId xmlns:a16="http://schemas.microsoft.com/office/drawing/2014/main" id="{F387A446-39DF-43A1-A75A-3B71EE994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05E7182-C8A7-4662-B97D-2329BA557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53021-861C-462B-BFC7-162457430213}" type="slidenum">
              <a:rPr lang="nl-NL" smtClean="0"/>
              <a:t>‹nr.›</a:t>
            </a:fld>
            <a:endParaRPr lang="nl-NL"/>
          </a:p>
        </p:txBody>
      </p:sp>
    </p:spTree>
    <p:extLst>
      <p:ext uri="{BB962C8B-B14F-4D97-AF65-F5344CB8AC3E}">
        <p14:creationId xmlns:p14="http://schemas.microsoft.com/office/powerpoint/2010/main" val="357741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https://dudoc-alfa.vakdidactiekgw.nl/vonk/programma/astrid-van-winde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geraldontwerpt.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DC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2FA29-E11D-4B36-B3A3-B239A338B157}"/>
              </a:ext>
            </a:extLst>
          </p:cNvPr>
          <p:cNvSpPr>
            <a:spLocks noGrp="1"/>
          </p:cNvSpPr>
          <p:nvPr>
            <p:ph type="ctrTitle"/>
          </p:nvPr>
        </p:nvSpPr>
        <p:spPr>
          <a:xfrm>
            <a:off x="4684806" y="794327"/>
            <a:ext cx="7158182" cy="3943927"/>
          </a:xfrm>
        </p:spPr>
        <p:txBody>
          <a:bodyPr vert="horz" lIns="91440" tIns="45720" rIns="91440" bIns="45720" rtlCol="0" anchor="ctr">
            <a:noAutofit/>
          </a:bodyPr>
          <a:lstStyle/>
          <a:p>
            <a:pPr algn="l"/>
            <a:r>
              <a:rPr lang="en-US" sz="4800" b="1" dirty="0"/>
              <a:t>Welkom </a:t>
            </a:r>
            <a:r>
              <a:rPr lang="en-US" sz="4800" b="1" dirty="0" err="1"/>
              <a:t>bij</a:t>
            </a:r>
            <a:r>
              <a:rPr lang="en-US" sz="4800" b="1" dirty="0"/>
              <a:t> </a:t>
            </a:r>
            <a:r>
              <a:rPr lang="en-US" sz="4800" b="1" dirty="0" err="1"/>
              <a:t>deze</a:t>
            </a:r>
            <a:r>
              <a:rPr lang="en-US" sz="4800" b="1" dirty="0"/>
              <a:t> workshop!</a:t>
            </a:r>
            <a:br>
              <a:rPr lang="en-US" sz="4800" b="1" dirty="0"/>
            </a:br>
            <a:br>
              <a:rPr lang="en-US" sz="2800" dirty="0"/>
            </a:br>
            <a:r>
              <a:rPr lang="en-US" sz="2800" dirty="0"/>
              <a:t>	</a:t>
            </a:r>
            <a:r>
              <a:rPr lang="en-US" sz="5400" dirty="0"/>
              <a:t>		</a:t>
            </a:r>
            <a:r>
              <a:rPr lang="en-US" sz="2800" u="sng" dirty="0" err="1"/>
              <a:t>Spelregels</a:t>
            </a:r>
            <a:br>
              <a:rPr lang="en-US" sz="2800" dirty="0"/>
            </a:br>
            <a:r>
              <a:rPr lang="en-US" sz="2800" dirty="0"/>
              <a:t>			- </a:t>
            </a:r>
            <a:r>
              <a:rPr lang="en-US" sz="2800" dirty="0" err="1"/>
              <a:t>Zet</a:t>
            </a:r>
            <a:r>
              <a:rPr lang="en-US" sz="2800" dirty="0"/>
              <a:t> </a:t>
            </a:r>
            <a:r>
              <a:rPr lang="en-US" sz="2800" dirty="0" err="1"/>
              <a:t>je</a:t>
            </a:r>
            <a:r>
              <a:rPr lang="en-US" sz="2800" dirty="0"/>
              <a:t> </a:t>
            </a:r>
            <a:r>
              <a:rPr lang="en-US" sz="2800" dirty="0" err="1"/>
              <a:t>microfoon</a:t>
            </a:r>
            <a:r>
              <a:rPr lang="en-US" sz="2800" dirty="0"/>
              <a:t> </a:t>
            </a:r>
            <a:r>
              <a:rPr lang="en-US" sz="2800" dirty="0" err="1"/>
              <a:t>uit</a:t>
            </a:r>
            <a:r>
              <a:rPr lang="en-US" sz="2800" dirty="0"/>
              <a:t> </a:t>
            </a:r>
            <a:r>
              <a:rPr lang="en-US" sz="2800" dirty="0" err="1"/>
              <a:t>als</a:t>
            </a:r>
            <a:r>
              <a:rPr lang="en-US" sz="2800" dirty="0"/>
              <a:t> </a:t>
            </a:r>
            <a:r>
              <a:rPr lang="en-US" sz="2800" dirty="0" err="1"/>
              <a:t>je</a:t>
            </a:r>
            <a:br>
              <a:rPr lang="en-US" sz="2800" dirty="0"/>
            </a:br>
            <a:r>
              <a:rPr lang="en-US" sz="2800" dirty="0"/>
              <a:t>			 </a:t>
            </a:r>
            <a:r>
              <a:rPr lang="en-US" sz="2800" dirty="0" err="1"/>
              <a:t>niet</a:t>
            </a:r>
            <a:r>
              <a:rPr lang="en-US" sz="2800" dirty="0"/>
              <a:t> </a:t>
            </a:r>
            <a:r>
              <a:rPr lang="en-US" sz="2800" dirty="0" err="1"/>
              <a:t>aan</a:t>
            </a:r>
            <a:r>
              <a:rPr lang="en-US" sz="2800" dirty="0"/>
              <a:t> het </a:t>
            </a:r>
            <a:r>
              <a:rPr lang="en-US" sz="2800" dirty="0" err="1"/>
              <a:t>woord</a:t>
            </a:r>
            <a:r>
              <a:rPr lang="en-US" sz="2800" dirty="0"/>
              <a:t> bent! </a:t>
            </a:r>
            <a:br>
              <a:rPr lang="en-US" sz="2800" dirty="0"/>
            </a:br>
            <a:r>
              <a:rPr lang="en-US" sz="2800" dirty="0"/>
              <a:t>			- </a:t>
            </a:r>
            <a:r>
              <a:rPr lang="en-US" sz="2800" dirty="0" err="1"/>
              <a:t>Gebruik</a:t>
            </a:r>
            <a:r>
              <a:rPr lang="en-US" sz="2800" dirty="0"/>
              <a:t> de chat om </a:t>
            </a:r>
            <a:r>
              <a:rPr lang="en-US" sz="2800" dirty="0" err="1"/>
              <a:t>een</a:t>
            </a:r>
            <a:br>
              <a:rPr lang="en-US" sz="2800" dirty="0"/>
            </a:br>
            <a:r>
              <a:rPr lang="en-US" sz="2800" dirty="0"/>
              <a:t>			 </a:t>
            </a:r>
            <a:r>
              <a:rPr lang="en-US" sz="2800" dirty="0" err="1"/>
              <a:t>vraag</a:t>
            </a:r>
            <a:r>
              <a:rPr lang="en-US" sz="2800" dirty="0"/>
              <a:t> </a:t>
            </a:r>
            <a:r>
              <a:rPr lang="en-US" sz="2800" dirty="0" err="1"/>
              <a:t>te</a:t>
            </a:r>
            <a:r>
              <a:rPr lang="en-US" sz="2800" dirty="0"/>
              <a:t> </a:t>
            </a:r>
            <a:r>
              <a:rPr lang="en-US" sz="2800" dirty="0" err="1"/>
              <a:t>stellen</a:t>
            </a:r>
            <a:r>
              <a:rPr lang="en-US" sz="2800" dirty="0"/>
              <a:t>.</a:t>
            </a:r>
            <a:br>
              <a:rPr lang="en-US" sz="2800" dirty="0"/>
            </a:br>
            <a:r>
              <a:rPr lang="en-US" sz="2800" dirty="0"/>
              <a:t>			- </a:t>
            </a:r>
            <a:r>
              <a:rPr lang="en-US" sz="2800" dirty="0" err="1"/>
              <a:t>Veel</a:t>
            </a:r>
            <a:r>
              <a:rPr lang="en-US" sz="2800" dirty="0"/>
              <a:t> </a:t>
            </a:r>
            <a:r>
              <a:rPr lang="en-US" sz="2800" dirty="0" err="1"/>
              <a:t>plezier</a:t>
            </a:r>
            <a:r>
              <a:rPr lang="en-US" sz="2800" dirty="0"/>
              <a:t>!</a:t>
            </a:r>
          </a:p>
        </p:txBody>
      </p:sp>
      <p:sp>
        <p:nvSpPr>
          <p:cNvPr id="23" name="Freeform: Shape 2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1FF0E497-7EC3-4BE0-A6A0-5D2E6D4EF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99958"/>
            <a:ext cx="3112094" cy="1392662"/>
          </a:xfrm>
          <a:prstGeom prst="rect">
            <a:avLst/>
          </a:prstGeom>
        </p:spPr>
      </p:pic>
      <p:pic>
        <p:nvPicPr>
          <p:cNvPr id="7" name="Graphic 4" descr="Chatballon met effen opvulling">
            <a:extLst>
              <a:ext uri="{FF2B5EF4-FFF2-40B4-BE49-F238E27FC236}">
                <a16:creationId xmlns:a16="http://schemas.microsoft.com/office/drawing/2014/main" id="{F564649C-2AFA-4770-86BE-8C6AEF8484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913" y="4658549"/>
            <a:ext cx="1921933" cy="1921933"/>
          </a:xfrm>
          <a:prstGeom prst="rect">
            <a:avLst/>
          </a:prstGeom>
        </p:spPr>
      </p:pic>
      <p:pic>
        <p:nvPicPr>
          <p:cNvPr id="6" name="Graphic 2" descr="Radiomicrofoon met effen opvulling">
            <a:extLst>
              <a:ext uri="{FF2B5EF4-FFF2-40B4-BE49-F238E27FC236}">
                <a16:creationId xmlns:a16="http://schemas.microsoft.com/office/drawing/2014/main" id="{1D33E0FB-1038-4F15-9E37-CF9B013C7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0390" y="3133476"/>
            <a:ext cx="1858273" cy="1858273"/>
          </a:xfrm>
          <a:prstGeom prst="rect">
            <a:avLst/>
          </a:prstGeom>
        </p:spPr>
      </p:pic>
      <p:sp>
        <p:nvSpPr>
          <p:cNvPr id="3" name="Ondertitel 2">
            <a:extLst>
              <a:ext uri="{FF2B5EF4-FFF2-40B4-BE49-F238E27FC236}">
                <a16:creationId xmlns:a16="http://schemas.microsoft.com/office/drawing/2014/main" id="{CBB86E37-E823-4EE4-BB56-D9FDE9F2407B}"/>
              </a:ext>
            </a:extLst>
          </p:cNvPr>
          <p:cNvSpPr>
            <a:spLocks noGrp="1"/>
          </p:cNvSpPr>
          <p:nvPr>
            <p:ph type="subTitle" idx="1"/>
          </p:nvPr>
        </p:nvSpPr>
        <p:spPr>
          <a:xfrm>
            <a:off x="8521832" y="5594116"/>
            <a:ext cx="3321156" cy="986366"/>
          </a:xfrm>
        </p:spPr>
        <p:txBody>
          <a:bodyPr vert="horz" lIns="91440" tIns="45720" rIns="91440" bIns="45720" rtlCol="0" anchor="t">
            <a:normAutofit fontScale="92500"/>
          </a:bodyPr>
          <a:lstStyle/>
          <a:p>
            <a:pPr algn="l"/>
            <a:r>
              <a:rPr lang="en-US" sz="1400" dirty="0" err="1"/>
              <a:t>Technische</a:t>
            </a:r>
            <a:r>
              <a:rPr lang="en-US" sz="1400" dirty="0"/>
              <a:t> </a:t>
            </a:r>
            <a:r>
              <a:rPr lang="en-US" sz="1400" dirty="0" err="1"/>
              <a:t>problemen</a:t>
            </a:r>
            <a:r>
              <a:rPr lang="en-US" sz="1400" dirty="0"/>
              <a:t>?</a:t>
            </a:r>
          </a:p>
          <a:p>
            <a:pPr algn="l"/>
            <a:r>
              <a:rPr lang="en-US" sz="1400" dirty="0"/>
              <a:t>Bel </a:t>
            </a:r>
            <a:r>
              <a:rPr lang="en-US" sz="1400" dirty="0" err="1"/>
              <a:t>voor</a:t>
            </a:r>
            <a:r>
              <a:rPr lang="en-US" sz="1400" dirty="0"/>
              <a:t> </a:t>
            </a:r>
            <a:r>
              <a:rPr lang="en-US" sz="1400" dirty="0" err="1"/>
              <a:t>technische</a:t>
            </a:r>
            <a:r>
              <a:rPr lang="en-US" sz="1400" dirty="0"/>
              <a:t> </a:t>
            </a:r>
            <a:r>
              <a:rPr lang="en-US" sz="1400" dirty="0" err="1"/>
              <a:t>ondersteuning</a:t>
            </a:r>
            <a:r>
              <a:rPr lang="en-US" sz="1400" dirty="0"/>
              <a:t> tot 15:30 met Renate van </a:t>
            </a:r>
            <a:r>
              <a:rPr lang="en-US" sz="1400" dirty="0" err="1"/>
              <a:t>Keulen</a:t>
            </a:r>
            <a:r>
              <a:rPr lang="en-US" sz="1400" dirty="0"/>
              <a:t> 0616480867 </a:t>
            </a:r>
            <a:r>
              <a:rPr lang="en-US" sz="1400" dirty="0" err="1"/>
              <a:t>en</a:t>
            </a:r>
            <a:r>
              <a:rPr lang="en-US" sz="1400" dirty="0"/>
              <a:t> </a:t>
            </a:r>
            <a:r>
              <a:rPr lang="en-US" sz="1400" dirty="0" err="1"/>
              <a:t>vanaf</a:t>
            </a:r>
            <a:r>
              <a:rPr lang="en-US" sz="1400" dirty="0"/>
              <a:t> 15:30 met Gijs Leenders 0681241834.</a:t>
            </a:r>
          </a:p>
          <a:p>
            <a:pPr indent="-228600" algn="l">
              <a:buFont typeface="Arial" panose="020B0604020202020204" pitchFamily="34" charset="0"/>
              <a:buChar char="•"/>
            </a:pPr>
            <a:endParaRPr lang="en-US" sz="1800" dirty="0"/>
          </a:p>
        </p:txBody>
      </p:sp>
      <p:sp>
        <p:nvSpPr>
          <p:cNvPr id="13" name="Rechthoek 12">
            <a:extLst>
              <a:ext uri="{FF2B5EF4-FFF2-40B4-BE49-F238E27FC236}">
                <a16:creationId xmlns:a16="http://schemas.microsoft.com/office/drawing/2014/main" id="{056ECE82-0144-400F-A661-268C071DE3A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40939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12">
            <a:extLst>
              <a:ext uri="{FF2B5EF4-FFF2-40B4-BE49-F238E27FC236}">
                <a16:creationId xmlns:a16="http://schemas.microsoft.com/office/drawing/2014/main" id="{9B5C54C7-A8C6-4111-A447-D933DD1571ED}"/>
              </a:ext>
            </a:extLst>
          </p:cNvPr>
          <p:cNvGraphicFramePr>
            <a:graphicFrameLocks noGrp="1"/>
          </p:cNvGraphicFramePr>
          <p:nvPr>
            <p:ph idx="1"/>
          </p:nvPr>
        </p:nvGraphicFramePr>
        <p:xfrm>
          <a:off x="1642739" y="12131"/>
          <a:ext cx="8966078" cy="6837993"/>
        </p:xfrm>
        <a:graphic>
          <a:graphicData uri="http://schemas.openxmlformats.org/drawingml/2006/table">
            <a:tbl>
              <a:tblPr firstRow="1" firstCol="1" bandRow="1">
                <a:tableStyleId>{5C22544A-7EE6-4342-B048-85BDC9FD1C3A}</a:tableStyleId>
              </a:tblPr>
              <a:tblGrid>
                <a:gridCol w="2095730">
                  <a:extLst>
                    <a:ext uri="{9D8B030D-6E8A-4147-A177-3AD203B41FA5}">
                      <a16:colId xmlns:a16="http://schemas.microsoft.com/office/drawing/2014/main" val="1966123950"/>
                    </a:ext>
                  </a:extLst>
                </a:gridCol>
                <a:gridCol w="621089">
                  <a:extLst>
                    <a:ext uri="{9D8B030D-6E8A-4147-A177-3AD203B41FA5}">
                      <a16:colId xmlns:a16="http://schemas.microsoft.com/office/drawing/2014/main" val="764091752"/>
                    </a:ext>
                  </a:extLst>
                </a:gridCol>
                <a:gridCol w="6249259">
                  <a:extLst>
                    <a:ext uri="{9D8B030D-6E8A-4147-A177-3AD203B41FA5}">
                      <a16:colId xmlns:a16="http://schemas.microsoft.com/office/drawing/2014/main" val="137654996"/>
                    </a:ext>
                  </a:extLst>
                </a:gridCol>
              </a:tblGrid>
              <a:tr h="370078">
                <a:tc>
                  <a:txBody>
                    <a:bodyPr/>
                    <a:lstStyle/>
                    <a:p>
                      <a:pPr algn="l">
                        <a:lnSpc>
                          <a:spcPct val="115000"/>
                        </a:lnSpc>
                        <a:spcAft>
                          <a:spcPts val="1000"/>
                        </a:spcAft>
                      </a:pPr>
                      <a:r>
                        <a:rPr lang="nl-NL" sz="1400" dirty="0">
                          <a:solidFill>
                            <a:schemeClr val="tx1"/>
                          </a:solidFill>
                          <a:effectLst/>
                        </a:rPr>
                        <a:t>Categorie</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solidFill>
                            <a:schemeClr val="tx1"/>
                          </a:solidFill>
                          <a:effectLst/>
                        </a:rPr>
                        <a:t>Nr.</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solidFill>
                            <a:schemeClr val="tx1"/>
                          </a:solidFill>
                          <a:effectLst/>
                        </a:rPr>
                        <a:t>Norm</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3058306869"/>
                  </a:ext>
                </a:extLst>
              </a:tr>
              <a:tr h="864958">
                <a:tc rowSpan="2">
                  <a:txBody>
                    <a:bodyPr/>
                    <a:lstStyle/>
                    <a:p>
                      <a:pPr algn="l">
                        <a:lnSpc>
                          <a:spcPct val="115000"/>
                        </a:lnSpc>
                        <a:spcAft>
                          <a:spcPts val="1000"/>
                        </a:spcAft>
                      </a:pPr>
                      <a:r>
                        <a:rPr lang="nl-NL" sz="1400" dirty="0">
                          <a:solidFill>
                            <a:schemeClr val="tx1"/>
                          </a:solidFill>
                          <a:effectLst/>
                        </a:rPr>
                        <a:t>Afbakening van de alinea</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effectLst/>
                        </a:rPr>
                        <a:t>De schrijver gebruikt een van de volgende manieren om te markeren dat een nieuwe alinea begint</a:t>
                      </a:r>
                      <a:br>
                        <a:rPr lang="nl-NL" sz="1400" dirty="0">
                          <a:effectLst/>
                        </a:rPr>
                      </a:br>
                      <a:r>
                        <a:rPr lang="nl-NL" sz="1400" dirty="0">
                          <a:effectLst/>
                        </a:rPr>
                        <a:t>[a] inspringen</a:t>
                      </a:r>
                      <a:br>
                        <a:rPr lang="nl-NL" sz="1400" dirty="0">
                          <a:effectLst/>
                        </a:rPr>
                      </a:br>
                      <a:r>
                        <a:rPr lang="nl-NL" sz="1400" dirty="0">
                          <a:effectLst/>
                        </a:rPr>
                        <a:t>[b] een witregel gebruiken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1995891068"/>
                  </a:ext>
                </a:extLst>
              </a:tr>
              <a:tr h="206578">
                <a:tc vMerge="1">
                  <a:txBody>
                    <a:bodyPr/>
                    <a:lstStyle/>
                    <a:p>
                      <a:endParaRPr lang="nl-NL"/>
                    </a:p>
                  </a:txBody>
                  <a:tcPr/>
                </a:tc>
                <a:tc>
                  <a:txBody>
                    <a:bodyPr/>
                    <a:lstStyle/>
                    <a:p>
                      <a:pPr algn="ctr">
                        <a:lnSpc>
                          <a:spcPct val="115000"/>
                        </a:lnSpc>
                        <a:spcAft>
                          <a:spcPts val="1000"/>
                        </a:spcAft>
                      </a:pPr>
                      <a:r>
                        <a:rPr lang="nl-NL" sz="14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Een alinea bestaat uit ten minste twee zinnen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375115532"/>
                  </a:ext>
                </a:extLst>
              </a:tr>
              <a:tr h="206578">
                <a:tc rowSpan="3">
                  <a:txBody>
                    <a:bodyPr/>
                    <a:lstStyle/>
                    <a:p>
                      <a:pPr algn="l">
                        <a:lnSpc>
                          <a:spcPct val="115000"/>
                        </a:lnSpc>
                        <a:spcAft>
                          <a:spcPts val="1000"/>
                        </a:spcAft>
                      </a:pPr>
                      <a:r>
                        <a:rPr lang="nl-NL" sz="1400" dirty="0">
                          <a:solidFill>
                            <a:schemeClr val="tx1"/>
                          </a:solidFill>
                          <a:effectLst/>
                        </a:rPr>
                        <a:t>Coherentie op globaal structuurniveau</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functie van de alinea is herkenbaar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3344306874"/>
                  </a:ext>
                </a:extLst>
              </a:tr>
              <a:tr h="303351">
                <a:tc vMerge="1">
                  <a:txBody>
                    <a:bodyPr/>
                    <a:lstStyle/>
                    <a:p>
                      <a:endParaRPr lang="nl-NL"/>
                    </a:p>
                  </a:txBody>
                  <a:tcPr/>
                </a:tc>
                <a:tc>
                  <a:txBody>
                    <a:bodyPr/>
                    <a:lstStyle/>
                    <a:p>
                      <a:pPr algn="ctr">
                        <a:lnSpc>
                          <a:spcPct val="115000"/>
                        </a:lnSpc>
                        <a:spcAft>
                          <a:spcPts val="100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hangt samen met de centrale boodschap van de tekst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12609406"/>
                  </a:ext>
                </a:extLst>
              </a:tr>
              <a:tr h="321605">
                <a:tc vMerge="1">
                  <a:txBody>
                    <a:bodyPr/>
                    <a:lstStyle/>
                    <a:p>
                      <a:endParaRPr lang="nl-NL"/>
                    </a:p>
                  </a:txBody>
                  <a:tcPr/>
                </a:tc>
                <a:tc>
                  <a:txBody>
                    <a:bodyPr/>
                    <a:lstStyle/>
                    <a:p>
                      <a:pPr algn="ctr">
                        <a:lnSpc>
                          <a:spcPct val="115000"/>
                        </a:lnSpc>
                        <a:spcAft>
                          <a:spcPts val="100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kernzin ondersteunt de centrale boodschap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07938250"/>
                  </a:ext>
                </a:extLst>
              </a:tr>
              <a:tr h="206578">
                <a:tc rowSpan="4">
                  <a:txBody>
                    <a:bodyPr/>
                    <a:lstStyle/>
                    <a:p>
                      <a:pPr algn="l">
                        <a:lnSpc>
                          <a:spcPct val="115000"/>
                        </a:lnSpc>
                        <a:spcAft>
                          <a:spcPts val="1000"/>
                        </a:spcAft>
                      </a:pPr>
                      <a:r>
                        <a:rPr lang="nl-NL" sz="1400" dirty="0">
                          <a:solidFill>
                            <a:schemeClr val="tx1"/>
                          </a:solidFill>
                          <a:effectLst/>
                        </a:rPr>
                        <a:t>Coherentie op lokaal structuurniveau: thematische samenhang</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alinea beslaat één deelonderwerp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808392475"/>
                  </a:ext>
                </a:extLst>
              </a:tr>
              <a:tr h="303351">
                <a:tc vMerge="1">
                  <a:txBody>
                    <a:bodyPr/>
                    <a:lstStyle/>
                    <a:p>
                      <a:endParaRPr lang="nl-NL"/>
                    </a:p>
                  </a:txBody>
                  <a:tcPr/>
                </a:tc>
                <a:tc>
                  <a:txBody>
                    <a:bodyPr/>
                    <a:lstStyle/>
                    <a:p>
                      <a:pPr algn="ctr">
                        <a:lnSpc>
                          <a:spcPct val="115000"/>
                        </a:lnSpc>
                        <a:spcAft>
                          <a:spcPts val="100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belangrijkste uitspraak over het deelonderwerp staat in de kernzin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914381739"/>
                  </a:ext>
                </a:extLst>
              </a:tr>
              <a:tr h="206578">
                <a:tc vMerge="1">
                  <a:txBody>
                    <a:bodyPr/>
                    <a:lstStyle/>
                    <a:p>
                      <a:endParaRPr lang="nl-NL"/>
                    </a:p>
                  </a:txBody>
                  <a:tcPr/>
                </a:tc>
                <a:tc>
                  <a:txBody>
                    <a:bodyPr/>
                    <a:lstStyle/>
                    <a:p>
                      <a:pPr algn="ctr">
                        <a:lnSpc>
                          <a:spcPct val="115000"/>
                        </a:lnSpc>
                        <a:spcAft>
                          <a:spcPts val="100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overige informatie sluit aan bij de kernzin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522064484"/>
                  </a:ext>
                </a:extLst>
              </a:tr>
              <a:tr h="928307">
                <a:tc vMerge="1">
                  <a:txBody>
                    <a:bodyPr/>
                    <a:lstStyle/>
                    <a:p>
                      <a:endParaRPr lang="nl-NL"/>
                    </a:p>
                  </a:txBody>
                  <a:tcPr/>
                </a:tc>
                <a:tc>
                  <a:txBody>
                    <a:bodyPr/>
                    <a:lstStyle/>
                    <a:p>
                      <a:pPr algn="ctr">
                        <a:lnSpc>
                          <a:spcPct val="115000"/>
                        </a:lnSpc>
                        <a:spcAft>
                          <a:spcPts val="1000"/>
                        </a:spcAft>
                      </a:pPr>
                      <a:r>
                        <a:rPr lang="nl-NL" sz="1400">
                          <a:effectLst/>
                        </a:rPr>
                        <a:t>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Nieuwe informatie in de alinea wordt gekoppeld aan wat de lezer al weet</a:t>
                      </a:r>
                      <a:br>
                        <a:rPr lang="nl-NL" sz="1400" dirty="0">
                          <a:effectLst/>
                        </a:rPr>
                      </a:br>
                      <a:r>
                        <a:rPr lang="nl-NL" sz="1400" dirty="0">
                          <a:effectLst/>
                        </a:rPr>
                        <a:t>[a] door deze nieuwe informatie te koppelen aan kennis over woordbetekenissen</a:t>
                      </a:r>
                      <a:br>
                        <a:rPr lang="nl-NL" sz="1400" dirty="0">
                          <a:effectLst/>
                        </a:rPr>
                      </a:br>
                      <a:r>
                        <a:rPr lang="nl-NL" sz="1400" dirty="0">
                          <a:effectLst/>
                        </a:rPr>
                        <a:t>[b] door deze nieuwe informatie te koppelen aan kennis over de wereld om ons heen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687372826"/>
                  </a:ext>
                </a:extLst>
              </a:tr>
              <a:tr h="1196632">
                <a:tc rowSpan="2">
                  <a:txBody>
                    <a:bodyPr/>
                    <a:lstStyle/>
                    <a:p>
                      <a:pPr algn="l">
                        <a:lnSpc>
                          <a:spcPct val="115000"/>
                        </a:lnSpc>
                        <a:spcAft>
                          <a:spcPts val="1000"/>
                        </a:spcAft>
                      </a:pPr>
                      <a:r>
                        <a:rPr lang="nl-NL" sz="1400" dirty="0">
                          <a:solidFill>
                            <a:schemeClr val="tx1"/>
                          </a:solidFill>
                          <a:effectLst/>
                        </a:rPr>
                        <a:t>Coherentie op lokaal structuurniveau: relaties tussen zinnen</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10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Binnen de alinea worden de zinnen verbonden tot een samenhangend geheel </a:t>
                      </a:r>
                      <a:br>
                        <a:rPr lang="nl-NL" sz="1400" dirty="0">
                          <a:effectLst/>
                        </a:rPr>
                      </a:br>
                      <a:r>
                        <a:rPr lang="nl-NL" sz="1400" dirty="0">
                          <a:effectLst/>
                        </a:rPr>
                        <a:t>[a] door het gebruik van verwijswoorden en/of</a:t>
                      </a:r>
                      <a:br>
                        <a:rPr lang="nl-NL" sz="1400" dirty="0">
                          <a:effectLst/>
                        </a:rPr>
                      </a:br>
                      <a:r>
                        <a:rPr lang="nl-NL" sz="1400" dirty="0">
                          <a:effectLst/>
                        </a:rPr>
                        <a:t>[b] door het gebruik van verbindingswoorden en/of</a:t>
                      </a:r>
                      <a:br>
                        <a:rPr lang="nl-NL" sz="1400" dirty="0">
                          <a:effectLst/>
                        </a:rPr>
                      </a:br>
                      <a:r>
                        <a:rPr lang="nl-NL" sz="1400" dirty="0">
                          <a:effectLst/>
                        </a:rPr>
                        <a:t>[c] door impliciete verbanden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932872145"/>
                  </a:ext>
                </a:extLst>
              </a:tr>
              <a:tr h="1523827">
                <a:tc vMerge="1">
                  <a:txBody>
                    <a:bodyPr/>
                    <a:lstStyle/>
                    <a:p>
                      <a:endParaRPr lang="nl-NL"/>
                    </a:p>
                  </a:txBody>
                  <a:tcPr/>
                </a:tc>
                <a:tc>
                  <a:txBody>
                    <a:bodyPr/>
                    <a:lstStyle/>
                    <a:p>
                      <a:pPr algn="ctr">
                        <a:lnSpc>
                          <a:spcPct val="115000"/>
                        </a:lnSpc>
                        <a:spcAft>
                          <a:spcPts val="1000"/>
                        </a:spcAft>
                      </a:pPr>
                      <a:r>
                        <a:rPr lang="nl-NL" sz="1400">
                          <a:effectLst/>
                        </a:rPr>
                        <a:t>11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is opgebouwd op een van de volgende manieren:</a:t>
                      </a:r>
                      <a:br>
                        <a:rPr lang="nl-NL" sz="1400" dirty="0">
                          <a:effectLst/>
                        </a:rPr>
                      </a:br>
                      <a:r>
                        <a:rPr lang="nl-NL" sz="1400" dirty="0">
                          <a:effectLst/>
                        </a:rPr>
                        <a:t>[a] als piramide: de plaats van de kernzin is aan het begin van de alinea</a:t>
                      </a:r>
                      <a:br>
                        <a:rPr lang="nl-NL" sz="1400" dirty="0">
                          <a:effectLst/>
                        </a:rPr>
                      </a:br>
                      <a:r>
                        <a:rPr lang="nl-NL" sz="1400" dirty="0">
                          <a:effectLst/>
                        </a:rPr>
                        <a:t>[b] als zandloper: de plaats van de kernzin is in het midden van de alinea</a:t>
                      </a:r>
                      <a:br>
                        <a:rPr lang="nl-NL" sz="1400" dirty="0">
                          <a:effectLst/>
                        </a:rPr>
                      </a:br>
                      <a:r>
                        <a:rPr lang="nl-NL" sz="1400" dirty="0">
                          <a:effectLst/>
                        </a:rPr>
                        <a:t>[c] als trechter: de plaats van de kernzin is aan het einde van de alinea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195839013"/>
                  </a:ext>
                </a:extLst>
              </a:tr>
            </a:tbl>
          </a:graphicData>
        </a:graphic>
      </p:graphicFrame>
      <p:sp>
        <p:nvSpPr>
          <p:cNvPr id="2" name="Ovaal 1">
            <a:extLst>
              <a:ext uri="{FF2B5EF4-FFF2-40B4-BE49-F238E27FC236}">
                <a16:creationId xmlns:a16="http://schemas.microsoft.com/office/drawing/2014/main" id="{794E0F05-7C6F-4FC8-922A-995A4F6D9A17}"/>
              </a:ext>
            </a:extLst>
          </p:cNvPr>
          <p:cNvSpPr/>
          <p:nvPr/>
        </p:nvSpPr>
        <p:spPr>
          <a:xfrm>
            <a:off x="4599432" y="1909828"/>
            <a:ext cx="3758184" cy="1929384"/>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Samenhang, omdat er een relatie is tussen de zinnen binnen de alinea </a:t>
            </a:r>
            <a:r>
              <a:rPr lang="nl-NL" dirty="0">
                <a:solidFill>
                  <a:schemeClr val="tx1"/>
                </a:solidFill>
                <a:sym typeface="Wingdings" panose="05000000000000000000" pitchFamily="2" charset="2"/>
              </a:rPr>
              <a:t> link met formuleervaardigheid</a:t>
            </a:r>
            <a:endParaRPr lang="nl-NL" dirty="0">
              <a:solidFill>
                <a:schemeClr val="tx1"/>
              </a:solidFill>
            </a:endParaRPr>
          </a:p>
        </p:txBody>
      </p:sp>
      <p:cxnSp>
        <p:nvCxnSpPr>
          <p:cNvPr id="5" name="Rechte verbindingslijn met pijl 4">
            <a:extLst>
              <a:ext uri="{FF2B5EF4-FFF2-40B4-BE49-F238E27FC236}">
                <a16:creationId xmlns:a16="http://schemas.microsoft.com/office/drawing/2014/main" id="{BFAC0852-C76C-4BD1-B956-6BDE4F8FB40A}"/>
              </a:ext>
            </a:extLst>
          </p:cNvPr>
          <p:cNvCxnSpPr>
            <a:cxnSpLocks/>
          </p:cNvCxnSpPr>
          <p:nvPr/>
        </p:nvCxnSpPr>
        <p:spPr>
          <a:xfrm flipV="1">
            <a:off x="2843784" y="2907792"/>
            <a:ext cx="2313432" cy="2944368"/>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DDA366B9-CDB3-4499-BB82-8C2C2153112A}"/>
              </a:ext>
            </a:extLst>
          </p:cNvPr>
          <p:cNvPicPr>
            <a:picLocks noChangeAspect="1"/>
          </p:cNvPicPr>
          <p:nvPr/>
        </p:nvPicPr>
        <p:blipFill>
          <a:blip r:embed="rId2"/>
          <a:stretch>
            <a:fillRect/>
          </a:stretch>
        </p:blipFill>
        <p:spPr>
          <a:xfrm>
            <a:off x="0" y="-76237"/>
            <a:ext cx="12192000" cy="6934238"/>
          </a:xfrm>
          <a:prstGeom prst="rect">
            <a:avLst/>
          </a:prstGeom>
        </p:spPr>
      </p:pic>
    </p:spTree>
    <p:extLst>
      <p:ext uri="{BB962C8B-B14F-4D97-AF65-F5344CB8AC3E}">
        <p14:creationId xmlns:p14="http://schemas.microsoft.com/office/powerpoint/2010/main" val="113173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Didactische driehoek</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
        <p:nvSpPr>
          <p:cNvPr id="7" name="Tijdelijke aanduiding voor inhoud 6">
            <a:extLst>
              <a:ext uri="{FF2B5EF4-FFF2-40B4-BE49-F238E27FC236}">
                <a16:creationId xmlns:a16="http://schemas.microsoft.com/office/drawing/2014/main" id="{50E1DE66-7634-46DD-AD62-BDA51D2036F0}"/>
              </a:ext>
            </a:extLst>
          </p:cNvPr>
          <p:cNvSpPr>
            <a:spLocks noGrp="1"/>
          </p:cNvSpPr>
          <p:nvPr>
            <p:ph idx="1"/>
          </p:nvPr>
        </p:nvSpPr>
        <p:spPr>
          <a:xfrm>
            <a:off x="3071673" y="2849731"/>
            <a:ext cx="3693255" cy="2441359"/>
          </a:xfrm>
          <a:prstGeom prst="triangle">
            <a:avLst/>
          </a:prstGeom>
          <a:solidFill>
            <a:schemeClr val="bg1"/>
          </a:solid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10" name="Ovaal 9">
            <a:extLst>
              <a:ext uri="{FF2B5EF4-FFF2-40B4-BE49-F238E27FC236}">
                <a16:creationId xmlns:a16="http://schemas.microsoft.com/office/drawing/2014/main" id="{1E4466C6-1D94-4918-A573-7B6F1A0FEED8}"/>
              </a:ext>
            </a:extLst>
          </p:cNvPr>
          <p:cNvSpPr/>
          <p:nvPr/>
        </p:nvSpPr>
        <p:spPr>
          <a:xfrm>
            <a:off x="1061355" y="4791720"/>
            <a:ext cx="1944216" cy="1224136"/>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 is praktisch uitvoerbaar?</a:t>
            </a:r>
          </a:p>
        </p:txBody>
      </p:sp>
      <p:sp>
        <p:nvSpPr>
          <p:cNvPr id="11" name="Ovaal 10">
            <a:extLst>
              <a:ext uri="{FF2B5EF4-FFF2-40B4-BE49-F238E27FC236}">
                <a16:creationId xmlns:a16="http://schemas.microsoft.com/office/drawing/2014/main" id="{7C0C5C0E-E7D3-4D8B-83F0-40D932079F21}"/>
              </a:ext>
            </a:extLst>
          </p:cNvPr>
          <p:cNvSpPr/>
          <p:nvPr/>
        </p:nvSpPr>
        <p:spPr>
          <a:xfrm>
            <a:off x="6096000" y="5370013"/>
            <a:ext cx="1944216" cy="108012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 is leerbaar?</a:t>
            </a:r>
          </a:p>
        </p:txBody>
      </p:sp>
      <p:sp>
        <p:nvSpPr>
          <p:cNvPr id="12" name="Ovaal 11">
            <a:extLst>
              <a:ext uri="{FF2B5EF4-FFF2-40B4-BE49-F238E27FC236}">
                <a16:creationId xmlns:a16="http://schemas.microsoft.com/office/drawing/2014/main" id="{0C8F09F3-6C32-478A-8972-EB193D0EB81F}"/>
              </a:ext>
            </a:extLst>
          </p:cNvPr>
          <p:cNvSpPr/>
          <p:nvPr/>
        </p:nvSpPr>
        <p:spPr>
          <a:xfrm>
            <a:off x="3972263" y="1677369"/>
            <a:ext cx="1944216" cy="108012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 is waardevol?</a:t>
            </a:r>
          </a:p>
        </p:txBody>
      </p:sp>
    </p:spTree>
    <p:extLst>
      <p:ext uri="{BB962C8B-B14F-4D97-AF65-F5344CB8AC3E}">
        <p14:creationId xmlns:p14="http://schemas.microsoft.com/office/powerpoint/2010/main" val="108965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Didactische driehoek</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
        <p:nvSpPr>
          <p:cNvPr id="7" name="Tijdelijke aanduiding voor inhoud 6">
            <a:extLst>
              <a:ext uri="{FF2B5EF4-FFF2-40B4-BE49-F238E27FC236}">
                <a16:creationId xmlns:a16="http://schemas.microsoft.com/office/drawing/2014/main" id="{50E1DE66-7634-46DD-AD62-BDA51D2036F0}"/>
              </a:ext>
            </a:extLst>
          </p:cNvPr>
          <p:cNvSpPr>
            <a:spLocks noGrp="1"/>
          </p:cNvSpPr>
          <p:nvPr>
            <p:ph idx="1"/>
          </p:nvPr>
        </p:nvSpPr>
        <p:spPr>
          <a:xfrm>
            <a:off x="3071673" y="2849731"/>
            <a:ext cx="3693255" cy="2441359"/>
          </a:xfrm>
          <a:prstGeom prst="triangle">
            <a:avLst/>
          </a:prstGeom>
          <a:solidFill>
            <a:schemeClr val="bg1"/>
          </a:solid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10" name="Ovaal 9">
            <a:extLst>
              <a:ext uri="{FF2B5EF4-FFF2-40B4-BE49-F238E27FC236}">
                <a16:creationId xmlns:a16="http://schemas.microsoft.com/office/drawing/2014/main" id="{1E4466C6-1D94-4918-A573-7B6F1A0FEED8}"/>
              </a:ext>
            </a:extLst>
          </p:cNvPr>
          <p:cNvSpPr/>
          <p:nvPr/>
        </p:nvSpPr>
        <p:spPr>
          <a:xfrm>
            <a:off x="1061355" y="4791720"/>
            <a:ext cx="1944216" cy="1224136"/>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 is praktisch uitvoerbaar?</a:t>
            </a:r>
          </a:p>
        </p:txBody>
      </p:sp>
      <p:sp>
        <p:nvSpPr>
          <p:cNvPr id="11" name="Ovaal 10">
            <a:extLst>
              <a:ext uri="{FF2B5EF4-FFF2-40B4-BE49-F238E27FC236}">
                <a16:creationId xmlns:a16="http://schemas.microsoft.com/office/drawing/2014/main" id="{7C0C5C0E-E7D3-4D8B-83F0-40D932079F21}"/>
              </a:ext>
            </a:extLst>
          </p:cNvPr>
          <p:cNvSpPr/>
          <p:nvPr/>
        </p:nvSpPr>
        <p:spPr>
          <a:xfrm>
            <a:off x="6096000" y="5370013"/>
            <a:ext cx="1944216" cy="108012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 is leerbaar?</a:t>
            </a:r>
          </a:p>
        </p:txBody>
      </p:sp>
      <p:sp>
        <p:nvSpPr>
          <p:cNvPr id="12" name="Ovaal 11">
            <a:extLst>
              <a:ext uri="{FF2B5EF4-FFF2-40B4-BE49-F238E27FC236}">
                <a16:creationId xmlns:a16="http://schemas.microsoft.com/office/drawing/2014/main" id="{0C8F09F3-6C32-478A-8972-EB193D0EB81F}"/>
              </a:ext>
            </a:extLst>
          </p:cNvPr>
          <p:cNvSpPr/>
          <p:nvPr/>
        </p:nvSpPr>
        <p:spPr>
          <a:xfrm>
            <a:off x="3972263" y="1677369"/>
            <a:ext cx="1944216" cy="108012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 is waardevol?</a:t>
            </a:r>
          </a:p>
        </p:txBody>
      </p:sp>
      <p:cxnSp>
        <p:nvCxnSpPr>
          <p:cNvPr id="5" name="Rechte verbindingslijn met pijl 4">
            <a:extLst>
              <a:ext uri="{FF2B5EF4-FFF2-40B4-BE49-F238E27FC236}">
                <a16:creationId xmlns:a16="http://schemas.microsoft.com/office/drawing/2014/main" id="{FFC1DF12-0D37-41BA-8180-9245C94487AB}"/>
              </a:ext>
            </a:extLst>
          </p:cNvPr>
          <p:cNvCxnSpPr/>
          <p:nvPr/>
        </p:nvCxnSpPr>
        <p:spPr>
          <a:xfrm flipV="1">
            <a:off x="5805996" y="1518082"/>
            <a:ext cx="870012" cy="46163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FAB1E990-CA19-4103-9603-BACFF752F87C}"/>
              </a:ext>
            </a:extLst>
          </p:cNvPr>
          <p:cNvCxnSpPr/>
          <p:nvPr/>
        </p:nvCxnSpPr>
        <p:spPr>
          <a:xfrm flipH="1" flipV="1">
            <a:off x="2148396" y="4069733"/>
            <a:ext cx="346229" cy="7863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29174E0B-262A-4BF0-8295-3B46D8756466}"/>
              </a:ext>
            </a:extLst>
          </p:cNvPr>
          <p:cNvCxnSpPr/>
          <p:nvPr/>
        </p:nvCxnSpPr>
        <p:spPr>
          <a:xfrm flipV="1">
            <a:off x="7261934" y="4767308"/>
            <a:ext cx="693424" cy="6027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DB238485-2A62-44A7-A4E2-804D291E8E7B}"/>
              </a:ext>
            </a:extLst>
          </p:cNvPr>
          <p:cNvSpPr txBox="1"/>
          <p:nvPr/>
        </p:nvSpPr>
        <p:spPr>
          <a:xfrm>
            <a:off x="6764928" y="1322773"/>
            <a:ext cx="1744813" cy="369332"/>
          </a:xfrm>
          <a:prstGeom prst="rect">
            <a:avLst/>
          </a:prstGeom>
          <a:noFill/>
        </p:spPr>
        <p:txBody>
          <a:bodyPr wrap="square" rtlCol="0">
            <a:spAutoFit/>
          </a:bodyPr>
          <a:lstStyle/>
          <a:p>
            <a:r>
              <a:rPr lang="nl-NL" dirty="0"/>
              <a:t>Inhoud </a:t>
            </a:r>
          </a:p>
        </p:txBody>
      </p:sp>
      <p:sp>
        <p:nvSpPr>
          <p:cNvPr id="17" name="Tekstvak 16">
            <a:extLst>
              <a:ext uri="{FF2B5EF4-FFF2-40B4-BE49-F238E27FC236}">
                <a16:creationId xmlns:a16="http://schemas.microsoft.com/office/drawing/2014/main" id="{8F8255DC-9887-4A95-98F2-398971785F08}"/>
              </a:ext>
            </a:extLst>
          </p:cNvPr>
          <p:cNvSpPr txBox="1"/>
          <p:nvPr/>
        </p:nvSpPr>
        <p:spPr>
          <a:xfrm>
            <a:off x="7759083" y="4305670"/>
            <a:ext cx="1296140" cy="369332"/>
          </a:xfrm>
          <a:prstGeom prst="rect">
            <a:avLst/>
          </a:prstGeom>
          <a:noFill/>
        </p:spPr>
        <p:txBody>
          <a:bodyPr wrap="square" rtlCol="0">
            <a:spAutoFit/>
          </a:bodyPr>
          <a:lstStyle/>
          <a:p>
            <a:r>
              <a:rPr lang="nl-NL" dirty="0"/>
              <a:t>Leerling</a:t>
            </a:r>
          </a:p>
        </p:txBody>
      </p:sp>
      <p:sp>
        <p:nvSpPr>
          <p:cNvPr id="18" name="Tekstvak 17">
            <a:extLst>
              <a:ext uri="{FF2B5EF4-FFF2-40B4-BE49-F238E27FC236}">
                <a16:creationId xmlns:a16="http://schemas.microsoft.com/office/drawing/2014/main" id="{BF2CEC53-5B92-46DD-AF02-620833221845}"/>
              </a:ext>
            </a:extLst>
          </p:cNvPr>
          <p:cNvSpPr txBox="1"/>
          <p:nvPr/>
        </p:nvSpPr>
        <p:spPr>
          <a:xfrm>
            <a:off x="923278" y="3844031"/>
            <a:ext cx="1038687" cy="369332"/>
          </a:xfrm>
          <a:prstGeom prst="rect">
            <a:avLst/>
          </a:prstGeom>
          <a:noFill/>
        </p:spPr>
        <p:txBody>
          <a:bodyPr wrap="square" rtlCol="0">
            <a:spAutoFit/>
          </a:bodyPr>
          <a:lstStyle/>
          <a:p>
            <a:r>
              <a:rPr lang="nl-NL" dirty="0"/>
              <a:t>Docent</a:t>
            </a:r>
          </a:p>
        </p:txBody>
      </p:sp>
      <p:sp>
        <p:nvSpPr>
          <p:cNvPr id="3" name="Tekstvak 2">
            <a:extLst>
              <a:ext uri="{FF2B5EF4-FFF2-40B4-BE49-F238E27FC236}">
                <a16:creationId xmlns:a16="http://schemas.microsoft.com/office/drawing/2014/main" id="{E25336FD-1666-413F-B6CE-DFA71850EF26}"/>
              </a:ext>
            </a:extLst>
          </p:cNvPr>
          <p:cNvSpPr txBox="1"/>
          <p:nvPr/>
        </p:nvSpPr>
        <p:spPr>
          <a:xfrm>
            <a:off x="204186" y="6267635"/>
            <a:ext cx="4377339" cy="307777"/>
          </a:xfrm>
          <a:prstGeom prst="rect">
            <a:avLst/>
          </a:prstGeom>
          <a:noFill/>
        </p:spPr>
        <p:txBody>
          <a:bodyPr wrap="square" rtlCol="0">
            <a:spAutoFit/>
          </a:bodyPr>
          <a:lstStyle/>
          <a:p>
            <a:r>
              <a:rPr lang="nl-NL" sz="1400" dirty="0"/>
              <a:t>Janssen, Hulshof &amp; Van Veen, 2016, 55</a:t>
            </a:r>
          </a:p>
        </p:txBody>
      </p:sp>
    </p:spTree>
    <p:extLst>
      <p:ext uri="{BB962C8B-B14F-4D97-AF65-F5344CB8AC3E}">
        <p14:creationId xmlns:p14="http://schemas.microsoft.com/office/powerpoint/2010/main" val="109583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rgbClr val="0070C0"/>
                </a:solidFill>
              </a:rPr>
              <a:t>Ontwerpprincipes</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07870"/>
            <a:ext cx="10515600" cy="4351338"/>
          </a:xfrm>
        </p:spPr>
        <p:txBody>
          <a:bodyPr>
            <a:normAutofit/>
          </a:bodyPr>
          <a:lstStyle/>
          <a:p>
            <a:pPr>
              <a:buBlip>
                <a:blip r:embed="rId2"/>
              </a:buBlip>
            </a:pPr>
            <a:endParaRPr lang="nl-NL" dirty="0"/>
          </a:p>
          <a:p>
            <a:pPr>
              <a:buBlip>
                <a:blip r:embed="rId2"/>
              </a:buBlip>
            </a:pPr>
            <a:r>
              <a:rPr lang="nl-NL" sz="2600" dirty="0">
                <a:effectLst/>
                <a:ea typeface="Calibri" panose="020F0502020204030204" pitchFamily="34" charset="0"/>
              </a:rPr>
              <a:t>Start met de presentatie van de </a:t>
            </a:r>
            <a:r>
              <a:rPr lang="nl-NL" sz="2600" dirty="0" err="1">
                <a:effectLst/>
                <a:ea typeface="Calibri" panose="020F0502020204030204" pitchFamily="34" charset="0"/>
              </a:rPr>
              <a:t>genrespecifieke</a:t>
            </a:r>
            <a:r>
              <a:rPr lang="nl-NL" sz="2600" dirty="0">
                <a:effectLst/>
                <a:ea typeface="Calibri" panose="020F0502020204030204" pitchFamily="34" charset="0"/>
              </a:rPr>
              <a:t> schrijf-</a:t>
            </a:r>
            <a:br>
              <a:rPr lang="nl-NL" sz="2600" dirty="0">
                <a:effectLst/>
                <a:ea typeface="Calibri" panose="020F0502020204030204" pitchFamily="34" charset="0"/>
              </a:rPr>
            </a:br>
            <a:r>
              <a:rPr lang="nl-NL" sz="2600" dirty="0">
                <a:effectLst/>
                <a:ea typeface="Calibri" panose="020F0502020204030204" pitchFamily="34" charset="0"/>
              </a:rPr>
              <a:t>opdracht als complete taak </a:t>
            </a:r>
            <a:r>
              <a:rPr lang="nl-NL" sz="1700" dirty="0"/>
              <a:t>(Janssen, Hulshof &amp; Van Veen, 2016)</a:t>
            </a:r>
          </a:p>
          <a:p>
            <a:pPr>
              <a:buBlip>
                <a:blip r:embed="rId2"/>
              </a:buBlip>
            </a:pPr>
            <a:r>
              <a:rPr lang="nl-NL" sz="2600" dirty="0">
                <a:effectLst/>
                <a:ea typeface="Calibri" panose="020F0502020204030204" pitchFamily="34" charset="0"/>
              </a:rPr>
              <a:t>Laat leerlingen een zelfevaluatie invullen op basis van </a:t>
            </a:r>
            <a:br>
              <a:rPr lang="nl-NL" sz="2600" dirty="0">
                <a:effectLst/>
                <a:ea typeface="Calibri" panose="020F0502020204030204" pitchFamily="34" charset="0"/>
              </a:rPr>
            </a:br>
            <a:r>
              <a:rPr lang="nl-NL" sz="2600" dirty="0">
                <a:effectLst/>
                <a:ea typeface="Calibri" panose="020F0502020204030204" pitchFamily="34" charset="0"/>
              </a:rPr>
              <a:t>alineanormen </a:t>
            </a:r>
            <a:r>
              <a:rPr lang="nl-NL" sz="1700" dirty="0"/>
              <a:t>(</a:t>
            </a:r>
            <a:r>
              <a:rPr lang="nl-NL" sz="1700" dirty="0" err="1"/>
              <a:t>Nielsen</a:t>
            </a:r>
            <a:r>
              <a:rPr lang="nl-NL" sz="1700" dirty="0"/>
              <a:t>, 2012; </a:t>
            </a:r>
            <a:r>
              <a:rPr lang="nl-NL" sz="1700" dirty="0" err="1"/>
              <a:t>Andrade</a:t>
            </a:r>
            <a:r>
              <a:rPr lang="nl-NL" sz="1700" dirty="0"/>
              <a:t> &amp; </a:t>
            </a:r>
            <a:r>
              <a:rPr lang="nl-NL" sz="1700" dirty="0" err="1"/>
              <a:t>Valtcheva</a:t>
            </a:r>
            <a:r>
              <a:rPr lang="nl-NL" sz="1700" dirty="0"/>
              <a:t>, 2009; Van Winden et al. 2020))</a:t>
            </a:r>
          </a:p>
          <a:p>
            <a:pPr>
              <a:buBlip>
                <a:blip r:embed="rId2"/>
              </a:buBlip>
            </a:pPr>
            <a:r>
              <a:rPr lang="nl-NL" sz="2600" dirty="0">
                <a:effectLst/>
                <a:ea typeface="Calibri" panose="020F0502020204030204" pitchFamily="34" charset="0"/>
              </a:rPr>
              <a:t> Bied leerlingen hulp en oefeningen op maat aan </a:t>
            </a:r>
            <a:r>
              <a:rPr lang="nl-NL" sz="1700" dirty="0"/>
              <a:t>(Janssen, Hulshof &amp; Van Veen, 2016)</a:t>
            </a:r>
          </a:p>
          <a:p>
            <a:pPr marL="0" indent="0">
              <a:buNone/>
            </a:pPr>
            <a:br>
              <a:rPr lang="nl-NL" sz="2600" i="1" dirty="0">
                <a:solidFill>
                  <a:srgbClr val="FF0000"/>
                </a:solidFill>
                <a:effectLst/>
                <a:ea typeface="Calibri" panose="020F0502020204030204" pitchFamily="34" charset="0"/>
              </a:rPr>
            </a:br>
            <a:endParaRPr lang="nl-NL" dirty="0"/>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cxnSp>
        <p:nvCxnSpPr>
          <p:cNvPr id="5" name="Rechte verbindingslijn met pijl 4">
            <a:extLst>
              <a:ext uri="{FF2B5EF4-FFF2-40B4-BE49-F238E27FC236}">
                <a16:creationId xmlns:a16="http://schemas.microsoft.com/office/drawing/2014/main" id="{EF4D5707-46F9-4224-A79C-2230D0A8C7E9}"/>
              </a:ext>
            </a:extLst>
          </p:cNvPr>
          <p:cNvCxnSpPr>
            <a:cxnSpLocks/>
          </p:cNvCxnSpPr>
          <p:nvPr/>
        </p:nvCxnSpPr>
        <p:spPr>
          <a:xfrm flipV="1">
            <a:off x="6290506" y="1580225"/>
            <a:ext cx="749486" cy="8526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B3E3F641-E776-4D73-9EE9-15C3DBDC0B3D}"/>
              </a:ext>
            </a:extLst>
          </p:cNvPr>
          <p:cNvCxnSpPr>
            <a:cxnSpLocks/>
          </p:cNvCxnSpPr>
          <p:nvPr/>
        </p:nvCxnSpPr>
        <p:spPr>
          <a:xfrm flipH="1">
            <a:off x="2080260" y="3559946"/>
            <a:ext cx="1941324" cy="16991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6B12657F-E0D5-4B2A-95A1-22A06F475255}"/>
              </a:ext>
            </a:extLst>
          </p:cNvPr>
          <p:cNvSpPr/>
          <p:nvPr/>
        </p:nvSpPr>
        <p:spPr>
          <a:xfrm>
            <a:off x="6810236" y="365124"/>
            <a:ext cx="2368209" cy="1457025"/>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Combineer hierbij het genre en de tekst- en talige kenmerken ervan met de alinea</a:t>
            </a:r>
          </a:p>
        </p:txBody>
      </p:sp>
      <p:sp>
        <p:nvSpPr>
          <p:cNvPr id="12" name="Ovaal 11">
            <a:extLst>
              <a:ext uri="{FF2B5EF4-FFF2-40B4-BE49-F238E27FC236}">
                <a16:creationId xmlns:a16="http://schemas.microsoft.com/office/drawing/2014/main" id="{4C0C42D5-ADA2-4A57-AC41-6E1294E43B4E}"/>
              </a:ext>
            </a:extLst>
          </p:cNvPr>
          <p:cNvSpPr/>
          <p:nvPr/>
        </p:nvSpPr>
        <p:spPr>
          <a:xfrm>
            <a:off x="224900" y="5259133"/>
            <a:ext cx="3001762" cy="141155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Een zelfevaluatie is een werkzaam instrument. Past mooi bij de wens van scholen en docenten om  formatief te evalueren.</a:t>
            </a:r>
          </a:p>
        </p:txBody>
      </p:sp>
      <p:pic>
        <p:nvPicPr>
          <p:cNvPr id="14" name="Afbeelding 13">
            <a:extLst>
              <a:ext uri="{FF2B5EF4-FFF2-40B4-BE49-F238E27FC236}">
                <a16:creationId xmlns:a16="http://schemas.microsoft.com/office/drawing/2014/main" id="{2D3A4B49-1F82-4A83-8724-8540FD5F8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891" y="211020"/>
            <a:ext cx="2368209" cy="3348926"/>
          </a:xfrm>
          <a:prstGeom prst="rect">
            <a:avLst/>
          </a:prstGeom>
        </p:spPr>
      </p:pic>
    </p:spTree>
    <p:extLst>
      <p:ext uri="{BB962C8B-B14F-4D97-AF65-F5344CB8AC3E}">
        <p14:creationId xmlns:p14="http://schemas.microsoft.com/office/powerpoint/2010/main" val="282617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89203"/>
            <a:ext cx="10515600" cy="4351338"/>
          </a:xfrm>
        </p:spPr>
        <p:txBody>
          <a:bodyPr/>
          <a:lstStyle/>
          <a:p>
            <a:pPr>
              <a:buBlip>
                <a:blip r:embed="rId2"/>
              </a:buBlip>
            </a:pPr>
            <a:endParaRPr lang="nl-NL" dirty="0"/>
          </a:p>
          <a:p>
            <a:pPr>
              <a:buBlip>
                <a:blip r:embed="rId2"/>
              </a:buBlip>
            </a:pPr>
            <a:endParaRPr lang="nl-NL" dirty="0"/>
          </a:p>
        </p:txBody>
      </p:sp>
      <p:pic>
        <p:nvPicPr>
          <p:cNvPr id="4" name="Afbeelding 3">
            <a:extLst>
              <a:ext uri="{FF2B5EF4-FFF2-40B4-BE49-F238E27FC236}">
                <a16:creationId xmlns:a16="http://schemas.microsoft.com/office/drawing/2014/main" id="{8344EEDF-1C65-4C17-80FB-FBFFA526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97" y="2490186"/>
            <a:ext cx="3349841"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4F71CBAB-9907-4A05-87DA-37A6FC150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875" y="2490186"/>
            <a:ext cx="3349841"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Afbeelding 10">
            <a:extLst>
              <a:ext uri="{FF2B5EF4-FFF2-40B4-BE49-F238E27FC236}">
                <a16:creationId xmlns:a16="http://schemas.microsoft.com/office/drawing/2014/main" id="{B4051C7B-EF81-4979-A136-B51B49BAA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3975" y="2490185"/>
            <a:ext cx="3349842" cy="2512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839354" y="651229"/>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cxnSp>
        <p:nvCxnSpPr>
          <p:cNvPr id="20" name="Rechte verbindingslijn met pijl 19">
            <a:extLst>
              <a:ext uri="{FF2B5EF4-FFF2-40B4-BE49-F238E27FC236}">
                <a16:creationId xmlns:a16="http://schemas.microsoft.com/office/drawing/2014/main" id="{1E566CA5-68E8-4D0E-B135-A5056020EB41}"/>
              </a:ext>
            </a:extLst>
          </p:cNvPr>
          <p:cNvCxnSpPr/>
          <p:nvPr/>
        </p:nvCxnSpPr>
        <p:spPr>
          <a:xfrm>
            <a:off x="11105225" y="5761607"/>
            <a:ext cx="58592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25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p:txBody>
          <a:bodyPr/>
          <a:lstStyle/>
          <a:p>
            <a:pPr>
              <a:buBlip>
                <a:blip r:embed="rId2"/>
              </a:buBlip>
            </a:pPr>
            <a:endParaRPr lang="nl-NL" dirty="0"/>
          </a:p>
          <a:p>
            <a:pPr>
              <a:buBlip>
                <a:blip r:embed="rId2"/>
              </a:buBlip>
            </a:pPr>
            <a:endParaRPr lang="nl-NL" dirty="0"/>
          </a:p>
        </p:txBody>
      </p:sp>
      <p:pic>
        <p:nvPicPr>
          <p:cNvPr id="13" name="Afbeelding 12">
            <a:extLst>
              <a:ext uri="{FF2B5EF4-FFF2-40B4-BE49-F238E27FC236}">
                <a16:creationId xmlns:a16="http://schemas.microsoft.com/office/drawing/2014/main" id="{80ACCD6A-D382-45A2-87D2-F1C42579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1" y="2172809"/>
            <a:ext cx="3349842"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Afbeelding 14">
            <a:extLst>
              <a:ext uri="{FF2B5EF4-FFF2-40B4-BE49-F238E27FC236}">
                <a16:creationId xmlns:a16="http://schemas.microsoft.com/office/drawing/2014/main" id="{300D5E58-B4D4-49FF-B924-2EECE8A63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463" y="2172809"/>
            <a:ext cx="3297542" cy="2473157"/>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644588" y="515951"/>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pic>
        <p:nvPicPr>
          <p:cNvPr id="5" name="Afbeelding 4">
            <a:extLst>
              <a:ext uri="{FF2B5EF4-FFF2-40B4-BE49-F238E27FC236}">
                <a16:creationId xmlns:a16="http://schemas.microsoft.com/office/drawing/2014/main" id="{64615BC8-F36F-43B5-91A4-21F91326D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072" y="2133584"/>
            <a:ext cx="3349842" cy="2512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Ovaal 24">
            <a:extLst>
              <a:ext uri="{FF2B5EF4-FFF2-40B4-BE49-F238E27FC236}">
                <a16:creationId xmlns:a16="http://schemas.microsoft.com/office/drawing/2014/main" id="{32967041-4C60-4798-A6AE-AC0A588AB76C}"/>
              </a:ext>
            </a:extLst>
          </p:cNvPr>
          <p:cNvSpPr/>
          <p:nvPr/>
        </p:nvSpPr>
        <p:spPr>
          <a:xfrm>
            <a:off x="9511031" y="5293047"/>
            <a:ext cx="2513292" cy="1404013"/>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Hierna werken de leerlingen aan een hulp-op-maatoefening naar keuze</a:t>
            </a:r>
          </a:p>
        </p:txBody>
      </p:sp>
    </p:spTree>
    <p:extLst>
      <p:ext uri="{BB962C8B-B14F-4D97-AF65-F5344CB8AC3E}">
        <p14:creationId xmlns:p14="http://schemas.microsoft.com/office/powerpoint/2010/main" val="209835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89203"/>
            <a:ext cx="10515600" cy="4351338"/>
          </a:xfrm>
        </p:spPr>
        <p:txBody>
          <a:bodyPr/>
          <a:lstStyle/>
          <a:p>
            <a:pPr>
              <a:buBlip>
                <a:blip r:embed="rId2"/>
              </a:buBlip>
            </a:pPr>
            <a:endParaRPr lang="nl-NL" dirty="0"/>
          </a:p>
          <a:p>
            <a:pPr>
              <a:buBlip>
                <a:blip r:embed="rId2"/>
              </a:buBlip>
            </a:pPr>
            <a:endParaRPr lang="nl-NL" dirty="0"/>
          </a:p>
        </p:txBody>
      </p:sp>
      <p:pic>
        <p:nvPicPr>
          <p:cNvPr id="4" name="Afbeelding 3">
            <a:extLst>
              <a:ext uri="{FF2B5EF4-FFF2-40B4-BE49-F238E27FC236}">
                <a16:creationId xmlns:a16="http://schemas.microsoft.com/office/drawing/2014/main" id="{8344EEDF-1C65-4C17-80FB-FBFFA526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51" y="1750817"/>
            <a:ext cx="6584677" cy="4938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4F71CBAB-9907-4A05-87DA-37A6FC150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807" y="1424866"/>
            <a:ext cx="3349841"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Afbeelding 10">
            <a:extLst>
              <a:ext uri="{FF2B5EF4-FFF2-40B4-BE49-F238E27FC236}">
                <a16:creationId xmlns:a16="http://schemas.microsoft.com/office/drawing/2014/main" id="{B4051C7B-EF81-4979-A136-B51B49BAA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807" y="4176943"/>
            <a:ext cx="3349842" cy="2512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839354" y="651229"/>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spTree>
    <p:extLst>
      <p:ext uri="{BB962C8B-B14F-4D97-AF65-F5344CB8AC3E}">
        <p14:creationId xmlns:p14="http://schemas.microsoft.com/office/powerpoint/2010/main" val="166735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89203"/>
            <a:ext cx="10515600" cy="4351338"/>
          </a:xfrm>
        </p:spPr>
        <p:txBody>
          <a:bodyPr/>
          <a:lstStyle/>
          <a:p>
            <a:pPr>
              <a:buBlip>
                <a:blip r:embed="rId2"/>
              </a:buBlip>
            </a:pPr>
            <a:endParaRPr lang="nl-NL" dirty="0"/>
          </a:p>
          <a:p>
            <a:pPr>
              <a:buBlip>
                <a:blip r:embed="rId2"/>
              </a:buBlip>
            </a:pPr>
            <a:endParaRPr lang="nl-NL" dirty="0"/>
          </a:p>
        </p:txBody>
      </p:sp>
      <p:pic>
        <p:nvPicPr>
          <p:cNvPr id="4" name="Afbeelding 3">
            <a:extLst>
              <a:ext uri="{FF2B5EF4-FFF2-40B4-BE49-F238E27FC236}">
                <a16:creationId xmlns:a16="http://schemas.microsoft.com/office/drawing/2014/main" id="{8344EEDF-1C65-4C17-80FB-FBFFA526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563" y="193542"/>
            <a:ext cx="3349841"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4F71CBAB-9907-4A05-87DA-37A6FC150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95" y="1748088"/>
            <a:ext cx="6593555" cy="4945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Afbeelding 10">
            <a:extLst>
              <a:ext uri="{FF2B5EF4-FFF2-40B4-BE49-F238E27FC236}">
                <a16:creationId xmlns:a16="http://schemas.microsoft.com/office/drawing/2014/main" id="{B4051C7B-EF81-4979-A136-B51B49BAA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7562" y="4180873"/>
            <a:ext cx="3349842" cy="2512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839354" y="651229"/>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cxnSp>
        <p:nvCxnSpPr>
          <p:cNvPr id="20" name="Rechte verbindingslijn met pijl 19">
            <a:extLst>
              <a:ext uri="{FF2B5EF4-FFF2-40B4-BE49-F238E27FC236}">
                <a16:creationId xmlns:a16="http://schemas.microsoft.com/office/drawing/2014/main" id="{1E566CA5-68E8-4D0E-B135-A5056020EB41}"/>
              </a:ext>
            </a:extLst>
          </p:cNvPr>
          <p:cNvCxnSpPr/>
          <p:nvPr/>
        </p:nvCxnSpPr>
        <p:spPr>
          <a:xfrm>
            <a:off x="11105225" y="5761607"/>
            <a:ext cx="58592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99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89203"/>
            <a:ext cx="10515600" cy="4351338"/>
          </a:xfrm>
        </p:spPr>
        <p:txBody>
          <a:bodyPr/>
          <a:lstStyle/>
          <a:p>
            <a:pPr>
              <a:buBlip>
                <a:blip r:embed="rId2"/>
              </a:buBlip>
            </a:pPr>
            <a:endParaRPr lang="nl-NL" dirty="0"/>
          </a:p>
          <a:p>
            <a:pPr>
              <a:buBlip>
                <a:blip r:embed="rId2"/>
              </a:buBlip>
            </a:pPr>
            <a:endParaRPr lang="nl-NL" dirty="0"/>
          </a:p>
        </p:txBody>
      </p:sp>
      <p:pic>
        <p:nvPicPr>
          <p:cNvPr id="4" name="Afbeelding 3">
            <a:extLst>
              <a:ext uri="{FF2B5EF4-FFF2-40B4-BE49-F238E27FC236}">
                <a16:creationId xmlns:a16="http://schemas.microsoft.com/office/drawing/2014/main" id="{8344EEDF-1C65-4C17-80FB-FBFFA526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218" y="137602"/>
            <a:ext cx="3349841"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4F71CBAB-9907-4A05-87DA-37A6FC150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385" y="2877506"/>
            <a:ext cx="3349841"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Afbeelding 10">
            <a:extLst>
              <a:ext uri="{FF2B5EF4-FFF2-40B4-BE49-F238E27FC236}">
                <a16:creationId xmlns:a16="http://schemas.microsoft.com/office/drawing/2014/main" id="{B4051C7B-EF81-4979-A136-B51B49BAA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73" y="1798124"/>
            <a:ext cx="6557111" cy="4917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839354" y="651229"/>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spTree>
    <p:extLst>
      <p:ext uri="{BB962C8B-B14F-4D97-AF65-F5344CB8AC3E}">
        <p14:creationId xmlns:p14="http://schemas.microsoft.com/office/powerpoint/2010/main" val="79872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p:txBody>
          <a:bodyPr/>
          <a:lstStyle/>
          <a:p>
            <a:pPr>
              <a:buBlip>
                <a:blip r:embed="rId2"/>
              </a:buBlip>
            </a:pPr>
            <a:endParaRPr lang="nl-NL" dirty="0"/>
          </a:p>
          <a:p>
            <a:pPr>
              <a:buBlip>
                <a:blip r:embed="rId2"/>
              </a:buBlip>
            </a:pPr>
            <a:endParaRPr lang="nl-NL" dirty="0"/>
          </a:p>
        </p:txBody>
      </p:sp>
      <p:pic>
        <p:nvPicPr>
          <p:cNvPr id="13" name="Afbeelding 12">
            <a:extLst>
              <a:ext uri="{FF2B5EF4-FFF2-40B4-BE49-F238E27FC236}">
                <a16:creationId xmlns:a16="http://schemas.microsoft.com/office/drawing/2014/main" id="{80ACCD6A-D382-45A2-87D2-F1C42579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77" y="1571349"/>
            <a:ext cx="6834284" cy="5125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Afbeelding 14">
            <a:extLst>
              <a:ext uri="{FF2B5EF4-FFF2-40B4-BE49-F238E27FC236}">
                <a16:creationId xmlns:a16="http://schemas.microsoft.com/office/drawing/2014/main" id="{300D5E58-B4D4-49FF-B924-2EECE8A63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781" y="160940"/>
            <a:ext cx="3297542" cy="2473157"/>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644588" y="515951"/>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pic>
        <p:nvPicPr>
          <p:cNvPr id="5" name="Afbeelding 4">
            <a:extLst>
              <a:ext uri="{FF2B5EF4-FFF2-40B4-BE49-F238E27FC236}">
                <a16:creationId xmlns:a16="http://schemas.microsoft.com/office/drawing/2014/main" id="{64615BC8-F36F-43B5-91A4-21F91326D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0631" y="2795037"/>
            <a:ext cx="3349842" cy="2512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Ovaal 24">
            <a:extLst>
              <a:ext uri="{FF2B5EF4-FFF2-40B4-BE49-F238E27FC236}">
                <a16:creationId xmlns:a16="http://schemas.microsoft.com/office/drawing/2014/main" id="{32967041-4C60-4798-A6AE-AC0A588AB76C}"/>
              </a:ext>
            </a:extLst>
          </p:cNvPr>
          <p:cNvSpPr/>
          <p:nvPr/>
        </p:nvSpPr>
        <p:spPr>
          <a:xfrm>
            <a:off x="9315450" y="5429134"/>
            <a:ext cx="2382598" cy="1299301"/>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Hierna werken de leerlingen aan een hulp-op-maatoefening naar keuze</a:t>
            </a:r>
          </a:p>
        </p:txBody>
      </p:sp>
    </p:spTree>
    <p:extLst>
      <p:ext uri="{BB962C8B-B14F-4D97-AF65-F5344CB8AC3E}">
        <p14:creationId xmlns:p14="http://schemas.microsoft.com/office/powerpoint/2010/main" val="72674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Van struikelblok …</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92232" y="1494738"/>
            <a:ext cx="10515601" cy="4000540"/>
          </a:xfrm>
        </p:spPr>
        <p:txBody>
          <a:bodyPr>
            <a:normAutofit fontScale="25000" lnSpcReduction="20000"/>
          </a:bodyPr>
          <a:lstStyle/>
          <a:p>
            <a:pPr marL="0" indent="0">
              <a:buNone/>
            </a:pPr>
            <a:r>
              <a:rPr lang="nl-NL" sz="8600" dirty="0"/>
              <a:t>Mijn / onze (?) frustratie… een alinea van een leerling uit 5-havo</a:t>
            </a:r>
          </a:p>
          <a:p>
            <a:pPr>
              <a:lnSpc>
                <a:spcPct val="120000"/>
              </a:lnSpc>
              <a:buNone/>
            </a:pPr>
            <a:r>
              <a:rPr lang="nl-NL" sz="6400" dirty="0"/>
              <a:t>Ik ben het eens met deze stelling. Het filmpje van </a:t>
            </a:r>
            <a:r>
              <a:rPr lang="nl-NL" sz="6400" dirty="0" err="1"/>
              <a:t>Nieuwsuur</a:t>
            </a:r>
            <a:r>
              <a:rPr lang="nl-NL" sz="6400" dirty="0"/>
              <a:t> ondersteunt de stelling. In het filmpje komt namelijk ook naar </a:t>
            </a:r>
          </a:p>
          <a:p>
            <a:pPr>
              <a:lnSpc>
                <a:spcPct val="120000"/>
              </a:lnSpc>
              <a:buNone/>
            </a:pPr>
            <a:r>
              <a:rPr lang="nl-NL" sz="6400" dirty="0"/>
              <a:t>voren dat de aanslagen in Parijs en Brussel zijn gepleegd door ex jihadisten. Brussel en Parijs zijn heel dichtbij daarom </a:t>
            </a:r>
          </a:p>
          <a:p>
            <a:pPr>
              <a:lnSpc>
                <a:spcPct val="120000"/>
              </a:lnSpc>
              <a:buNone/>
            </a:pPr>
            <a:r>
              <a:rPr lang="nl-NL" sz="6400" dirty="0"/>
              <a:t>moeten we er dus voor zorgen dat de jihadisten het Nederlanderschap wordt ontnomen, zodat de aanslagen niet in </a:t>
            </a:r>
          </a:p>
          <a:p>
            <a:pPr>
              <a:lnSpc>
                <a:spcPct val="120000"/>
              </a:lnSpc>
              <a:buNone/>
            </a:pPr>
            <a:r>
              <a:rPr lang="nl-NL" sz="6400" dirty="0"/>
              <a:t>Nederland kunnen gebeuren. Een voorbeeld van een terugkerende jihadist is Laura H. zulke mensen kan je niet opnemen in </a:t>
            </a:r>
          </a:p>
          <a:p>
            <a:pPr>
              <a:lnSpc>
                <a:spcPct val="120000"/>
              </a:lnSpc>
              <a:buNone/>
            </a:pPr>
            <a:r>
              <a:rPr lang="nl-NL" sz="6400" dirty="0"/>
              <a:t>je samenleving. Mensen zoals Laura zijn in Syrië gehersenspoeld en hebben bijvoorbeeld een trauma of volgen nog steeds de </a:t>
            </a:r>
          </a:p>
          <a:p>
            <a:pPr>
              <a:lnSpc>
                <a:spcPct val="120000"/>
              </a:lnSpc>
              <a:buNone/>
            </a:pPr>
            <a:r>
              <a:rPr lang="nl-NL" sz="6400" dirty="0"/>
              <a:t>ideologie van de islamitische staat op zegt het hoofd van de AIVD. Verder ben ik het eens met hoogleraar terrorisme de heer </a:t>
            </a:r>
          </a:p>
          <a:p>
            <a:pPr>
              <a:lnSpc>
                <a:spcPct val="120000"/>
              </a:lnSpc>
              <a:buNone/>
            </a:pPr>
            <a:r>
              <a:rPr lang="nl-NL" sz="6400" dirty="0"/>
              <a:t>Bakker. Hij zegt namelijk dat als je daar geweest bent dat je onderdeel bent van IS. Je bent er bewust van dat je daarheen </a:t>
            </a:r>
          </a:p>
          <a:p>
            <a:pPr>
              <a:lnSpc>
                <a:spcPct val="120000"/>
              </a:lnSpc>
              <a:buNone/>
            </a:pPr>
            <a:r>
              <a:rPr lang="nl-NL" sz="6400" dirty="0"/>
              <a:t>gaat en je dus meedoet in de strijd. Je weet wat ze gedaan hebben ook al kook je </a:t>
            </a:r>
          </a:p>
          <a:p>
            <a:pPr>
              <a:lnSpc>
                <a:spcPct val="120000"/>
              </a:lnSpc>
              <a:buNone/>
            </a:pPr>
            <a:r>
              <a:rPr lang="nl-NL" sz="6400" dirty="0"/>
              <a:t>voor soldaten je doet direct of indirect mee in de strijd. Ook zegt de heer bakker dat </a:t>
            </a:r>
          </a:p>
          <a:p>
            <a:pPr>
              <a:lnSpc>
                <a:spcPct val="120000"/>
              </a:lnSpc>
              <a:buNone/>
            </a:pPr>
            <a:r>
              <a:rPr lang="nl-NL" sz="6400" dirty="0"/>
              <a:t>alleen al de Nederlandse jihadisten meer dan honderd doden hebben veroorzaakt. </a:t>
            </a:r>
          </a:p>
          <a:p>
            <a:pPr>
              <a:lnSpc>
                <a:spcPct val="120000"/>
              </a:lnSpc>
              <a:buNone/>
            </a:pPr>
            <a:r>
              <a:rPr lang="nl-NL" sz="6400" dirty="0"/>
              <a:t>Deze mensen kunnen gewoon niet terugkeren, want hoe gaan die mensen de </a:t>
            </a:r>
          </a:p>
          <a:p>
            <a:pPr>
              <a:lnSpc>
                <a:spcPct val="120000"/>
              </a:lnSpc>
              <a:buNone/>
            </a:pPr>
            <a:r>
              <a:rPr lang="nl-NL" sz="6400" dirty="0"/>
              <a:t>samenleving verbeteren? </a:t>
            </a:r>
          </a:p>
          <a:p>
            <a:pPr marL="0" indent="0">
              <a:buNone/>
            </a:pPr>
            <a:endParaRPr lang="nl-NL" dirty="0"/>
          </a:p>
        </p:txBody>
      </p:sp>
    </p:spTree>
    <p:extLst>
      <p:ext uri="{BB962C8B-B14F-4D97-AF65-F5344CB8AC3E}">
        <p14:creationId xmlns:p14="http://schemas.microsoft.com/office/powerpoint/2010/main" val="131583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p:txBody>
          <a:bodyPr/>
          <a:lstStyle/>
          <a:p>
            <a:pPr>
              <a:buBlip>
                <a:blip r:embed="rId2"/>
              </a:buBlip>
            </a:pPr>
            <a:endParaRPr lang="nl-NL" dirty="0"/>
          </a:p>
          <a:p>
            <a:pPr>
              <a:buBlip>
                <a:blip r:embed="rId2"/>
              </a:buBlip>
            </a:pPr>
            <a:endParaRPr lang="nl-NL" dirty="0"/>
          </a:p>
        </p:txBody>
      </p:sp>
      <p:pic>
        <p:nvPicPr>
          <p:cNvPr id="13" name="Afbeelding 12">
            <a:extLst>
              <a:ext uri="{FF2B5EF4-FFF2-40B4-BE49-F238E27FC236}">
                <a16:creationId xmlns:a16="http://schemas.microsoft.com/office/drawing/2014/main" id="{80ACCD6A-D382-45A2-87D2-F1C42579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139" y="134142"/>
            <a:ext cx="3349842"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Afbeelding 14">
            <a:extLst>
              <a:ext uri="{FF2B5EF4-FFF2-40B4-BE49-F238E27FC236}">
                <a16:creationId xmlns:a16="http://schemas.microsoft.com/office/drawing/2014/main" id="{300D5E58-B4D4-49FF-B924-2EECE8A63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8" y="1690689"/>
            <a:ext cx="6675161" cy="5006372"/>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644588" y="515951"/>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pic>
        <p:nvPicPr>
          <p:cNvPr id="5" name="Afbeelding 4">
            <a:extLst>
              <a:ext uri="{FF2B5EF4-FFF2-40B4-BE49-F238E27FC236}">
                <a16:creationId xmlns:a16="http://schemas.microsoft.com/office/drawing/2014/main" id="{64615BC8-F36F-43B5-91A4-21F91326D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4481" y="4211478"/>
            <a:ext cx="3349842" cy="2512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Ovaal 24">
            <a:extLst>
              <a:ext uri="{FF2B5EF4-FFF2-40B4-BE49-F238E27FC236}">
                <a16:creationId xmlns:a16="http://schemas.microsoft.com/office/drawing/2014/main" id="{32967041-4C60-4798-A6AE-AC0A588AB76C}"/>
              </a:ext>
            </a:extLst>
          </p:cNvPr>
          <p:cNvSpPr/>
          <p:nvPr/>
        </p:nvSpPr>
        <p:spPr>
          <a:xfrm>
            <a:off x="9987379" y="5450889"/>
            <a:ext cx="2036944" cy="1246171"/>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Hierna werken de leerlingen aan een hulp-op-maatoefening naar keuze</a:t>
            </a:r>
          </a:p>
        </p:txBody>
      </p:sp>
    </p:spTree>
    <p:extLst>
      <p:ext uri="{BB962C8B-B14F-4D97-AF65-F5344CB8AC3E}">
        <p14:creationId xmlns:p14="http://schemas.microsoft.com/office/powerpoint/2010/main" val="74103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voorbeeld</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p:txBody>
          <a:bodyPr/>
          <a:lstStyle/>
          <a:p>
            <a:pPr>
              <a:buBlip>
                <a:blip r:embed="rId2"/>
              </a:buBlip>
            </a:pPr>
            <a:endParaRPr lang="nl-NL" dirty="0"/>
          </a:p>
          <a:p>
            <a:pPr>
              <a:buBlip>
                <a:blip r:embed="rId2"/>
              </a:buBlip>
            </a:pPr>
            <a:endParaRPr lang="nl-NL" dirty="0"/>
          </a:p>
        </p:txBody>
      </p:sp>
      <p:pic>
        <p:nvPicPr>
          <p:cNvPr id="13" name="Afbeelding 12">
            <a:extLst>
              <a:ext uri="{FF2B5EF4-FFF2-40B4-BE49-F238E27FC236}">
                <a16:creationId xmlns:a16="http://schemas.microsoft.com/office/drawing/2014/main" id="{80ACCD6A-D382-45A2-87D2-F1C42579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481" y="160940"/>
            <a:ext cx="3349842" cy="2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Afbeelding 14">
            <a:extLst>
              <a:ext uri="{FF2B5EF4-FFF2-40B4-BE49-F238E27FC236}">
                <a16:creationId xmlns:a16="http://schemas.microsoft.com/office/drawing/2014/main" id="{300D5E58-B4D4-49FF-B924-2EECE8A63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4481" y="2877506"/>
            <a:ext cx="3297542" cy="2473157"/>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al 15">
            <a:extLst>
              <a:ext uri="{FF2B5EF4-FFF2-40B4-BE49-F238E27FC236}">
                <a16:creationId xmlns:a16="http://schemas.microsoft.com/office/drawing/2014/main" id="{5A33C3F7-0519-4747-8713-C4970C56FC30}"/>
              </a:ext>
            </a:extLst>
          </p:cNvPr>
          <p:cNvSpPr/>
          <p:nvPr/>
        </p:nvSpPr>
        <p:spPr>
          <a:xfrm>
            <a:off x="4644588" y="515951"/>
            <a:ext cx="2513292" cy="798504"/>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Lessenserie over het schrijven van e-mail voor 2-havo</a:t>
            </a:r>
          </a:p>
        </p:txBody>
      </p:sp>
      <p:pic>
        <p:nvPicPr>
          <p:cNvPr id="5" name="Afbeelding 4">
            <a:extLst>
              <a:ext uri="{FF2B5EF4-FFF2-40B4-BE49-F238E27FC236}">
                <a16:creationId xmlns:a16="http://schemas.microsoft.com/office/drawing/2014/main" id="{64615BC8-F36F-43B5-91A4-21F91326D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995" y="1767763"/>
            <a:ext cx="6632617" cy="4974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Ovaal 24">
            <a:extLst>
              <a:ext uri="{FF2B5EF4-FFF2-40B4-BE49-F238E27FC236}">
                <a16:creationId xmlns:a16="http://schemas.microsoft.com/office/drawing/2014/main" id="{32967041-4C60-4798-A6AE-AC0A588AB76C}"/>
              </a:ext>
            </a:extLst>
          </p:cNvPr>
          <p:cNvSpPr/>
          <p:nvPr/>
        </p:nvSpPr>
        <p:spPr>
          <a:xfrm>
            <a:off x="5542966" y="5338214"/>
            <a:ext cx="2513292" cy="1404013"/>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Hierna werken de leerlingen aan een hulp-op-maatoefening naar keuze</a:t>
            </a:r>
          </a:p>
        </p:txBody>
      </p:sp>
    </p:spTree>
    <p:extLst>
      <p:ext uri="{BB962C8B-B14F-4D97-AF65-F5344CB8AC3E}">
        <p14:creationId xmlns:p14="http://schemas.microsoft.com/office/powerpoint/2010/main" val="109138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Een zelfevaluatie</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p:txBody>
          <a:bodyPr/>
          <a:lstStyle/>
          <a:p>
            <a:pPr>
              <a:buBlip>
                <a:blip r:embed="rId2"/>
              </a:buBlip>
            </a:pPr>
            <a:endParaRPr lang="nl-NL" dirty="0"/>
          </a:p>
          <a:p>
            <a:pPr>
              <a:buBlip>
                <a:blip r:embed="rId2"/>
              </a:buBlip>
            </a:pPr>
            <a:endParaRPr lang="nl-NL" dirty="0"/>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704" y="5193437"/>
            <a:ext cx="3479296" cy="1716957"/>
          </a:xfrm>
          <a:prstGeom prst="rect">
            <a:avLst/>
          </a:prstGeom>
        </p:spPr>
      </p:pic>
      <p:pic>
        <p:nvPicPr>
          <p:cNvPr id="4" name="Afbeelding 3">
            <a:extLst>
              <a:ext uri="{FF2B5EF4-FFF2-40B4-BE49-F238E27FC236}">
                <a16:creationId xmlns:a16="http://schemas.microsoft.com/office/drawing/2014/main" id="{EB59F749-6DD0-44DF-8E47-4433D6272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5" y="1248822"/>
            <a:ext cx="8108893" cy="5734120"/>
          </a:xfrm>
          <a:prstGeom prst="rect">
            <a:avLst/>
          </a:prstGeom>
        </p:spPr>
      </p:pic>
      <p:sp>
        <p:nvSpPr>
          <p:cNvPr id="10" name="Ovaal 9">
            <a:extLst>
              <a:ext uri="{FF2B5EF4-FFF2-40B4-BE49-F238E27FC236}">
                <a16:creationId xmlns:a16="http://schemas.microsoft.com/office/drawing/2014/main" id="{F78B7E70-890D-4A32-84D6-B47BB449A9C1}"/>
              </a:ext>
            </a:extLst>
          </p:cNvPr>
          <p:cNvSpPr/>
          <p:nvPr/>
        </p:nvSpPr>
        <p:spPr>
          <a:xfrm>
            <a:off x="9401451" y="240183"/>
            <a:ext cx="2610947" cy="1325563"/>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Deze zelfevaluatie was bedoeld voor het schrijven van een e-mail in 2-havo.</a:t>
            </a:r>
          </a:p>
        </p:txBody>
      </p:sp>
      <p:sp>
        <p:nvSpPr>
          <p:cNvPr id="11" name="Ovaal 10">
            <a:extLst>
              <a:ext uri="{FF2B5EF4-FFF2-40B4-BE49-F238E27FC236}">
                <a16:creationId xmlns:a16="http://schemas.microsoft.com/office/drawing/2014/main" id="{A19A14DA-643B-4364-AD16-1F8CA5C334BD}"/>
              </a:ext>
            </a:extLst>
          </p:cNvPr>
          <p:cNvSpPr/>
          <p:nvPr/>
        </p:nvSpPr>
        <p:spPr>
          <a:xfrm>
            <a:off x="9401451" y="1773231"/>
            <a:ext cx="2610948" cy="144051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Werk je met vragen of met stellingen?</a:t>
            </a:r>
          </a:p>
        </p:txBody>
      </p:sp>
      <p:sp>
        <p:nvSpPr>
          <p:cNvPr id="12" name="Ovaal 11">
            <a:extLst>
              <a:ext uri="{FF2B5EF4-FFF2-40B4-BE49-F238E27FC236}">
                <a16:creationId xmlns:a16="http://schemas.microsoft.com/office/drawing/2014/main" id="{300D6DFE-67A6-4506-9C07-9413F91C0157}"/>
              </a:ext>
            </a:extLst>
          </p:cNvPr>
          <p:cNvSpPr/>
          <p:nvPr/>
        </p:nvSpPr>
        <p:spPr>
          <a:xfrm>
            <a:off x="9401451" y="3391077"/>
            <a:ext cx="2610948" cy="1376231"/>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Op welke categorieën van de alinea focus je?</a:t>
            </a:r>
          </a:p>
        </p:txBody>
      </p:sp>
    </p:spTree>
    <p:extLst>
      <p:ext uri="{BB962C8B-B14F-4D97-AF65-F5344CB8AC3E}">
        <p14:creationId xmlns:p14="http://schemas.microsoft.com/office/powerpoint/2010/main" val="227648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Nu jullie!</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25625"/>
            <a:ext cx="10889202" cy="4351338"/>
          </a:xfrm>
        </p:spPr>
        <p:txBody>
          <a:bodyPr/>
          <a:lstStyle/>
          <a:p>
            <a:pPr>
              <a:buBlip>
                <a:blip r:embed="rId2"/>
              </a:buBlip>
            </a:pPr>
            <a:r>
              <a:rPr lang="nl-NL" sz="2400" dirty="0"/>
              <a:t>Kies een schrijfopdracht uit je eigen curriculum </a:t>
            </a:r>
            <a:r>
              <a:rPr lang="nl-NL" sz="1600" dirty="0"/>
              <a:t>(niveau, </a:t>
            </a:r>
            <a:r>
              <a:rPr lang="nl-NL" sz="1600" dirty="0" err="1"/>
              <a:t>jaarlaag</a:t>
            </a:r>
            <a:r>
              <a:rPr lang="nl-NL" sz="1600" dirty="0"/>
              <a:t> of genre van de tekst maakt niet uit!)</a:t>
            </a:r>
            <a:endParaRPr lang="nl-NL" sz="2400" dirty="0"/>
          </a:p>
          <a:p>
            <a:pPr>
              <a:buBlip>
                <a:blip r:embed="rId2"/>
              </a:buBlip>
            </a:pPr>
            <a:r>
              <a:rPr lang="nl-NL" sz="2400" dirty="0"/>
              <a:t>Bepaal </a:t>
            </a:r>
            <a:r>
              <a:rPr lang="nl-NL" sz="2400" b="1" i="1" dirty="0"/>
              <a:t>op welke plaats</a:t>
            </a:r>
            <a:r>
              <a:rPr lang="nl-NL" sz="2400" i="1" dirty="0"/>
              <a:t> </a:t>
            </a:r>
            <a:r>
              <a:rPr lang="nl-NL" sz="2400" dirty="0"/>
              <a:t>je de link kunt leggen tussen het genre en de alinea en </a:t>
            </a:r>
            <a:r>
              <a:rPr lang="nl-NL" sz="2400" b="1" i="1" dirty="0"/>
              <a:t>hoe</a:t>
            </a:r>
            <a:r>
              <a:rPr lang="nl-NL" sz="2400" dirty="0"/>
              <a:t> je dat zou kunnen doen.</a:t>
            </a:r>
          </a:p>
          <a:p>
            <a:pPr>
              <a:buBlip>
                <a:blip r:embed="rId2"/>
              </a:buBlip>
            </a:pPr>
            <a:r>
              <a:rPr lang="nl-NL" sz="2400" dirty="0"/>
              <a:t>Maak een zelfevaluatie, gebaseerd op de elf alineanormen </a:t>
            </a:r>
            <a:r>
              <a:rPr lang="nl-NL" sz="1600" dirty="0"/>
              <a:t>(ik zet ze </a:t>
            </a:r>
            <a:r>
              <a:rPr lang="nl-NL" sz="1600" dirty="0" err="1"/>
              <a:t>zodirect</a:t>
            </a:r>
            <a:r>
              <a:rPr lang="nl-NL" sz="1600" dirty="0"/>
              <a:t> op het scherm)</a:t>
            </a:r>
            <a:endParaRPr lang="nl-NL" sz="2400" dirty="0"/>
          </a:p>
          <a:p>
            <a:pPr marL="0" indent="0">
              <a:buNone/>
            </a:pPr>
            <a:endParaRPr lang="nl-NL" sz="2400" dirty="0"/>
          </a:p>
          <a:p>
            <a:pPr>
              <a:buBlip>
                <a:blip r:embed="rId2"/>
              </a:buBlip>
            </a:pPr>
            <a:r>
              <a:rPr lang="nl-NL" sz="2400" dirty="0"/>
              <a:t>Neem 20 minuten om te discussiëren met je sectiegenoten. </a:t>
            </a:r>
          </a:p>
          <a:p>
            <a:pPr>
              <a:buBlip>
                <a:blip r:embed="rId2"/>
              </a:buBlip>
            </a:pPr>
            <a:r>
              <a:rPr lang="nl-NL" sz="2400" dirty="0"/>
              <a:t>Verdeel de taken; vergeet niet te noteren wat je ervaart!</a:t>
            </a:r>
          </a:p>
          <a:p>
            <a:pPr>
              <a:buBlip>
                <a:blip r:embed="rId2"/>
              </a:buBlip>
            </a:pPr>
            <a:r>
              <a:rPr lang="nl-NL" sz="2400" dirty="0"/>
              <a:t>Neem je deel met een grote sectie? Werk dan aan twee</a:t>
            </a:r>
            <a:br>
              <a:rPr lang="nl-NL" sz="2400" dirty="0"/>
            </a:br>
            <a:r>
              <a:rPr lang="nl-NL" sz="2400" dirty="0"/>
              <a:t>of drie schrijfopdrachten. Dan levert het jullie voldoende op.</a:t>
            </a:r>
          </a:p>
          <a:p>
            <a:pPr>
              <a:buBlip>
                <a:blip r:embed="rId2"/>
              </a:buBlip>
            </a:pPr>
            <a:endParaRPr lang="nl-NL" dirty="0"/>
          </a:p>
          <a:p>
            <a:pPr marL="0" indent="0">
              <a:buNone/>
            </a:pPr>
            <a:endParaRPr lang="nl-NL" dirty="0"/>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798" y="5264458"/>
            <a:ext cx="3229202" cy="1593541"/>
          </a:xfrm>
          <a:prstGeom prst="rect">
            <a:avLst/>
          </a:prstGeom>
        </p:spPr>
      </p:pic>
    </p:spTree>
    <p:extLst>
      <p:ext uri="{BB962C8B-B14F-4D97-AF65-F5344CB8AC3E}">
        <p14:creationId xmlns:p14="http://schemas.microsoft.com/office/powerpoint/2010/main" val="1012572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12">
            <a:extLst>
              <a:ext uri="{FF2B5EF4-FFF2-40B4-BE49-F238E27FC236}">
                <a16:creationId xmlns:a16="http://schemas.microsoft.com/office/drawing/2014/main" id="{9B5C54C7-A8C6-4111-A447-D933DD1571ED}"/>
              </a:ext>
            </a:extLst>
          </p:cNvPr>
          <p:cNvGraphicFramePr>
            <a:graphicFrameLocks noGrp="1"/>
          </p:cNvGraphicFramePr>
          <p:nvPr>
            <p:ph idx="1"/>
            <p:extLst>
              <p:ext uri="{D42A27DB-BD31-4B8C-83A1-F6EECF244321}">
                <p14:modId xmlns:p14="http://schemas.microsoft.com/office/powerpoint/2010/main" val="542885031"/>
              </p:ext>
            </p:extLst>
          </p:nvPr>
        </p:nvGraphicFramePr>
        <p:xfrm>
          <a:off x="1642739" y="12131"/>
          <a:ext cx="8966078" cy="6837993"/>
        </p:xfrm>
        <a:graphic>
          <a:graphicData uri="http://schemas.openxmlformats.org/drawingml/2006/table">
            <a:tbl>
              <a:tblPr firstRow="1" firstCol="1" bandRow="1">
                <a:tableStyleId>{5C22544A-7EE6-4342-B048-85BDC9FD1C3A}</a:tableStyleId>
              </a:tblPr>
              <a:tblGrid>
                <a:gridCol w="2095730">
                  <a:extLst>
                    <a:ext uri="{9D8B030D-6E8A-4147-A177-3AD203B41FA5}">
                      <a16:colId xmlns:a16="http://schemas.microsoft.com/office/drawing/2014/main" val="1966123950"/>
                    </a:ext>
                  </a:extLst>
                </a:gridCol>
                <a:gridCol w="621089">
                  <a:extLst>
                    <a:ext uri="{9D8B030D-6E8A-4147-A177-3AD203B41FA5}">
                      <a16:colId xmlns:a16="http://schemas.microsoft.com/office/drawing/2014/main" val="764091752"/>
                    </a:ext>
                  </a:extLst>
                </a:gridCol>
                <a:gridCol w="6249259">
                  <a:extLst>
                    <a:ext uri="{9D8B030D-6E8A-4147-A177-3AD203B41FA5}">
                      <a16:colId xmlns:a16="http://schemas.microsoft.com/office/drawing/2014/main" val="137654996"/>
                    </a:ext>
                  </a:extLst>
                </a:gridCol>
              </a:tblGrid>
              <a:tr h="370078">
                <a:tc>
                  <a:txBody>
                    <a:bodyPr/>
                    <a:lstStyle/>
                    <a:p>
                      <a:pPr algn="l">
                        <a:lnSpc>
                          <a:spcPct val="115000"/>
                        </a:lnSpc>
                        <a:spcAft>
                          <a:spcPts val="1000"/>
                        </a:spcAft>
                      </a:pPr>
                      <a:r>
                        <a:rPr lang="nl-NL" sz="1400" dirty="0">
                          <a:solidFill>
                            <a:schemeClr val="tx1"/>
                          </a:solidFill>
                          <a:effectLst/>
                        </a:rPr>
                        <a:t>Categorie</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solidFill>
                            <a:schemeClr val="tx1"/>
                          </a:solidFill>
                          <a:effectLst/>
                        </a:rPr>
                        <a:t>Nr.</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solidFill>
                            <a:schemeClr val="tx1"/>
                          </a:solidFill>
                          <a:effectLst/>
                        </a:rPr>
                        <a:t>Norm</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3058306869"/>
                  </a:ext>
                </a:extLst>
              </a:tr>
              <a:tr h="864958">
                <a:tc rowSpan="2">
                  <a:txBody>
                    <a:bodyPr/>
                    <a:lstStyle/>
                    <a:p>
                      <a:pPr algn="l">
                        <a:lnSpc>
                          <a:spcPct val="115000"/>
                        </a:lnSpc>
                        <a:spcAft>
                          <a:spcPts val="1000"/>
                        </a:spcAft>
                      </a:pPr>
                      <a:r>
                        <a:rPr lang="nl-NL" sz="1400" dirty="0">
                          <a:solidFill>
                            <a:schemeClr val="tx1"/>
                          </a:solidFill>
                          <a:effectLst/>
                        </a:rPr>
                        <a:t>Afbakening van de alinea</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effectLst/>
                        </a:rPr>
                        <a:t>De schrijver gebruikt een van de volgende manieren om te markeren dat een nieuwe alinea begint</a:t>
                      </a:r>
                      <a:br>
                        <a:rPr lang="nl-NL" sz="1400" dirty="0">
                          <a:effectLst/>
                        </a:rPr>
                      </a:br>
                      <a:r>
                        <a:rPr lang="nl-NL" sz="1400" dirty="0">
                          <a:effectLst/>
                        </a:rPr>
                        <a:t>[a] inspringen</a:t>
                      </a:r>
                      <a:br>
                        <a:rPr lang="nl-NL" sz="1400" dirty="0">
                          <a:effectLst/>
                        </a:rPr>
                      </a:br>
                      <a:r>
                        <a:rPr lang="nl-NL" sz="1400" dirty="0">
                          <a:effectLst/>
                        </a:rPr>
                        <a:t>[b] een witregel gebruiken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1995891068"/>
                  </a:ext>
                </a:extLst>
              </a:tr>
              <a:tr h="206578">
                <a:tc vMerge="1">
                  <a:txBody>
                    <a:bodyPr/>
                    <a:lstStyle/>
                    <a:p>
                      <a:endParaRPr lang="nl-NL"/>
                    </a:p>
                  </a:txBody>
                  <a:tcPr/>
                </a:tc>
                <a:tc>
                  <a:txBody>
                    <a:bodyPr/>
                    <a:lstStyle/>
                    <a:p>
                      <a:pPr algn="ctr">
                        <a:lnSpc>
                          <a:spcPct val="115000"/>
                        </a:lnSpc>
                        <a:spcAft>
                          <a:spcPts val="1000"/>
                        </a:spcAft>
                      </a:pPr>
                      <a:r>
                        <a:rPr lang="nl-NL" sz="14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Een alinea bestaat uit ten minste twee zinnen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375115532"/>
                  </a:ext>
                </a:extLst>
              </a:tr>
              <a:tr h="206578">
                <a:tc rowSpan="3">
                  <a:txBody>
                    <a:bodyPr/>
                    <a:lstStyle/>
                    <a:p>
                      <a:pPr algn="l">
                        <a:lnSpc>
                          <a:spcPct val="115000"/>
                        </a:lnSpc>
                        <a:spcAft>
                          <a:spcPts val="1000"/>
                        </a:spcAft>
                      </a:pPr>
                      <a:r>
                        <a:rPr lang="nl-NL" sz="1400" dirty="0">
                          <a:solidFill>
                            <a:schemeClr val="tx1"/>
                          </a:solidFill>
                          <a:effectLst/>
                        </a:rPr>
                        <a:t>Coherentie op globaal structuurniveau</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functie van de alinea is herkenbaar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3344306874"/>
                  </a:ext>
                </a:extLst>
              </a:tr>
              <a:tr h="303351">
                <a:tc vMerge="1">
                  <a:txBody>
                    <a:bodyPr/>
                    <a:lstStyle/>
                    <a:p>
                      <a:endParaRPr lang="nl-NL"/>
                    </a:p>
                  </a:txBody>
                  <a:tcPr/>
                </a:tc>
                <a:tc>
                  <a:txBody>
                    <a:bodyPr/>
                    <a:lstStyle/>
                    <a:p>
                      <a:pPr algn="ctr">
                        <a:lnSpc>
                          <a:spcPct val="115000"/>
                        </a:lnSpc>
                        <a:spcAft>
                          <a:spcPts val="100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hangt samen met de centrale boodschap van de tekst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12609406"/>
                  </a:ext>
                </a:extLst>
              </a:tr>
              <a:tr h="321605">
                <a:tc vMerge="1">
                  <a:txBody>
                    <a:bodyPr/>
                    <a:lstStyle/>
                    <a:p>
                      <a:endParaRPr lang="nl-NL"/>
                    </a:p>
                  </a:txBody>
                  <a:tcPr/>
                </a:tc>
                <a:tc>
                  <a:txBody>
                    <a:bodyPr/>
                    <a:lstStyle/>
                    <a:p>
                      <a:pPr algn="ctr">
                        <a:lnSpc>
                          <a:spcPct val="115000"/>
                        </a:lnSpc>
                        <a:spcAft>
                          <a:spcPts val="100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kernzin ondersteunt de centrale boodschap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07938250"/>
                  </a:ext>
                </a:extLst>
              </a:tr>
              <a:tr h="206578">
                <a:tc rowSpan="4">
                  <a:txBody>
                    <a:bodyPr/>
                    <a:lstStyle/>
                    <a:p>
                      <a:pPr algn="l">
                        <a:lnSpc>
                          <a:spcPct val="115000"/>
                        </a:lnSpc>
                        <a:spcAft>
                          <a:spcPts val="1000"/>
                        </a:spcAft>
                      </a:pPr>
                      <a:r>
                        <a:rPr lang="nl-NL" sz="1400" dirty="0">
                          <a:solidFill>
                            <a:schemeClr val="tx1"/>
                          </a:solidFill>
                          <a:effectLst/>
                        </a:rPr>
                        <a:t>Coherentie op lokaal structuurniveau: thematische samenhang</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alinea beslaat één deelonderwerp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808392475"/>
                  </a:ext>
                </a:extLst>
              </a:tr>
              <a:tr h="303351">
                <a:tc vMerge="1">
                  <a:txBody>
                    <a:bodyPr/>
                    <a:lstStyle/>
                    <a:p>
                      <a:endParaRPr lang="nl-NL"/>
                    </a:p>
                  </a:txBody>
                  <a:tcPr/>
                </a:tc>
                <a:tc>
                  <a:txBody>
                    <a:bodyPr/>
                    <a:lstStyle/>
                    <a:p>
                      <a:pPr algn="ctr">
                        <a:lnSpc>
                          <a:spcPct val="115000"/>
                        </a:lnSpc>
                        <a:spcAft>
                          <a:spcPts val="100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belangrijkste uitspraak over het deelonderwerp staat in de kernzin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914381739"/>
                  </a:ext>
                </a:extLst>
              </a:tr>
              <a:tr h="206578">
                <a:tc vMerge="1">
                  <a:txBody>
                    <a:bodyPr/>
                    <a:lstStyle/>
                    <a:p>
                      <a:endParaRPr lang="nl-NL"/>
                    </a:p>
                  </a:txBody>
                  <a:tcPr/>
                </a:tc>
                <a:tc>
                  <a:txBody>
                    <a:bodyPr/>
                    <a:lstStyle/>
                    <a:p>
                      <a:pPr algn="ctr">
                        <a:lnSpc>
                          <a:spcPct val="115000"/>
                        </a:lnSpc>
                        <a:spcAft>
                          <a:spcPts val="100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overige informatie sluit aan bij de kernzin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522064484"/>
                  </a:ext>
                </a:extLst>
              </a:tr>
              <a:tr h="928307">
                <a:tc vMerge="1">
                  <a:txBody>
                    <a:bodyPr/>
                    <a:lstStyle/>
                    <a:p>
                      <a:endParaRPr lang="nl-NL"/>
                    </a:p>
                  </a:txBody>
                  <a:tcPr/>
                </a:tc>
                <a:tc>
                  <a:txBody>
                    <a:bodyPr/>
                    <a:lstStyle/>
                    <a:p>
                      <a:pPr algn="ctr">
                        <a:lnSpc>
                          <a:spcPct val="115000"/>
                        </a:lnSpc>
                        <a:spcAft>
                          <a:spcPts val="1000"/>
                        </a:spcAft>
                      </a:pPr>
                      <a:r>
                        <a:rPr lang="nl-NL" sz="1400">
                          <a:effectLst/>
                        </a:rPr>
                        <a:t>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Nieuwe informatie in de alinea wordt gekoppeld aan wat de lezer al weet</a:t>
                      </a:r>
                      <a:br>
                        <a:rPr lang="nl-NL" sz="1400" dirty="0">
                          <a:effectLst/>
                        </a:rPr>
                      </a:br>
                      <a:r>
                        <a:rPr lang="nl-NL" sz="1400" dirty="0">
                          <a:effectLst/>
                        </a:rPr>
                        <a:t>[a] door deze nieuwe informatie te koppelen aan kennis over woordbetekenissen</a:t>
                      </a:r>
                      <a:br>
                        <a:rPr lang="nl-NL" sz="1400" dirty="0">
                          <a:effectLst/>
                        </a:rPr>
                      </a:br>
                      <a:r>
                        <a:rPr lang="nl-NL" sz="1400" dirty="0">
                          <a:effectLst/>
                        </a:rPr>
                        <a:t>[b] door deze nieuwe informatie te koppelen aan kennis over de wereld om ons heen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687372826"/>
                  </a:ext>
                </a:extLst>
              </a:tr>
              <a:tr h="1196632">
                <a:tc rowSpan="2">
                  <a:txBody>
                    <a:bodyPr/>
                    <a:lstStyle/>
                    <a:p>
                      <a:pPr algn="l">
                        <a:lnSpc>
                          <a:spcPct val="115000"/>
                        </a:lnSpc>
                        <a:spcAft>
                          <a:spcPts val="1000"/>
                        </a:spcAft>
                      </a:pPr>
                      <a:r>
                        <a:rPr lang="nl-NL" sz="1400" dirty="0">
                          <a:solidFill>
                            <a:schemeClr val="tx1"/>
                          </a:solidFill>
                          <a:effectLst/>
                        </a:rPr>
                        <a:t>Coherentie op lokaal structuurniveau: relaties tussen zinnen</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10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Binnen de alinea worden de zinnen verbonden tot een samenhangend geheel </a:t>
                      </a:r>
                      <a:br>
                        <a:rPr lang="nl-NL" sz="1400" dirty="0">
                          <a:effectLst/>
                        </a:rPr>
                      </a:br>
                      <a:r>
                        <a:rPr lang="nl-NL" sz="1400" dirty="0">
                          <a:effectLst/>
                        </a:rPr>
                        <a:t>[a] door het gebruik van verwijswoorden en/of</a:t>
                      </a:r>
                      <a:br>
                        <a:rPr lang="nl-NL" sz="1400" dirty="0">
                          <a:effectLst/>
                        </a:rPr>
                      </a:br>
                      <a:r>
                        <a:rPr lang="nl-NL" sz="1400" dirty="0">
                          <a:effectLst/>
                        </a:rPr>
                        <a:t>[b] door het gebruik van verbindingswoorden en/of</a:t>
                      </a:r>
                      <a:br>
                        <a:rPr lang="nl-NL" sz="1400" dirty="0">
                          <a:effectLst/>
                        </a:rPr>
                      </a:br>
                      <a:r>
                        <a:rPr lang="nl-NL" sz="1400" dirty="0">
                          <a:effectLst/>
                        </a:rPr>
                        <a:t>[c] door impliciete verbanden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932872145"/>
                  </a:ext>
                </a:extLst>
              </a:tr>
              <a:tr h="1523827">
                <a:tc vMerge="1">
                  <a:txBody>
                    <a:bodyPr/>
                    <a:lstStyle/>
                    <a:p>
                      <a:endParaRPr lang="nl-NL"/>
                    </a:p>
                  </a:txBody>
                  <a:tcPr/>
                </a:tc>
                <a:tc>
                  <a:txBody>
                    <a:bodyPr/>
                    <a:lstStyle/>
                    <a:p>
                      <a:pPr algn="ctr">
                        <a:lnSpc>
                          <a:spcPct val="115000"/>
                        </a:lnSpc>
                        <a:spcAft>
                          <a:spcPts val="1000"/>
                        </a:spcAft>
                      </a:pPr>
                      <a:r>
                        <a:rPr lang="nl-NL" sz="1400">
                          <a:effectLst/>
                        </a:rPr>
                        <a:t>11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is opgebouwd op een van de volgende manieren:</a:t>
                      </a:r>
                      <a:br>
                        <a:rPr lang="nl-NL" sz="1400" dirty="0">
                          <a:effectLst/>
                        </a:rPr>
                      </a:br>
                      <a:r>
                        <a:rPr lang="nl-NL" sz="1400" dirty="0">
                          <a:effectLst/>
                        </a:rPr>
                        <a:t>[a] als piramide: de plaats van de kernzin is aan het begin van de alinea</a:t>
                      </a:r>
                      <a:br>
                        <a:rPr lang="nl-NL" sz="1400" dirty="0">
                          <a:effectLst/>
                        </a:rPr>
                      </a:br>
                      <a:r>
                        <a:rPr lang="nl-NL" sz="1400" dirty="0">
                          <a:effectLst/>
                        </a:rPr>
                        <a:t>[b] als zandloper: de plaats van de kernzin is in het midden van de alinea</a:t>
                      </a:r>
                      <a:br>
                        <a:rPr lang="nl-NL" sz="1400" dirty="0">
                          <a:effectLst/>
                        </a:rPr>
                      </a:br>
                      <a:r>
                        <a:rPr lang="nl-NL" sz="1400" dirty="0">
                          <a:effectLst/>
                        </a:rPr>
                        <a:t>[c] als trechter: de plaats van de kernzin is aan het einde van de alinea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195839013"/>
                  </a:ext>
                </a:extLst>
              </a:tr>
            </a:tbl>
          </a:graphicData>
        </a:graphic>
      </p:graphicFrame>
      <p:pic>
        <p:nvPicPr>
          <p:cNvPr id="5" name="Afbeelding 4">
            <a:extLst>
              <a:ext uri="{FF2B5EF4-FFF2-40B4-BE49-F238E27FC236}">
                <a16:creationId xmlns:a16="http://schemas.microsoft.com/office/drawing/2014/main" id="{2EF9D4D7-6AD3-4932-A533-63F39031F190}"/>
              </a:ext>
            </a:extLst>
          </p:cNvPr>
          <p:cNvPicPr>
            <a:picLocks noChangeAspect="1"/>
          </p:cNvPicPr>
          <p:nvPr/>
        </p:nvPicPr>
        <p:blipFill>
          <a:blip r:embed="rId2"/>
          <a:stretch>
            <a:fillRect/>
          </a:stretch>
        </p:blipFill>
        <p:spPr>
          <a:xfrm>
            <a:off x="0" y="-76237"/>
            <a:ext cx="12192000" cy="6934238"/>
          </a:xfrm>
          <a:prstGeom prst="rect">
            <a:avLst/>
          </a:prstGeom>
        </p:spPr>
      </p:pic>
    </p:spTree>
    <p:extLst>
      <p:ext uri="{BB962C8B-B14F-4D97-AF65-F5344CB8AC3E}">
        <p14:creationId xmlns:p14="http://schemas.microsoft.com/office/powerpoint/2010/main" val="156005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En? </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25625"/>
            <a:ext cx="10889202" cy="4351338"/>
          </a:xfrm>
        </p:spPr>
        <p:txBody>
          <a:bodyPr/>
          <a:lstStyle/>
          <a:p>
            <a:pPr marL="0" indent="0">
              <a:buNone/>
            </a:pPr>
            <a:endParaRPr lang="nl-NL" sz="2800" dirty="0">
              <a:solidFill>
                <a:schemeClr val="accent3">
                  <a:lumMod val="75000"/>
                </a:schemeClr>
              </a:solidFill>
            </a:endParaRPr>
          </a:p>
          <a:p>
            <a:pPr>
              <a:buBlip>
                <a:blip r:embed="rId2"/>
              </a:buBlip>
            </a:pPr>
            <a:r>
              <a:rPr lang="nl-NL" sz="2400" dirty="0"/>
              <a:t>Wat zie je? </a:t>
            </a:r>
          </a:p>
          <a:p>
            <a:pPr>
              <a:buBlip>
                <a:blip r:embed="rId2"/>
              </a:buBlip>
            </a:pPr>
            <a:r>
              <a:rPr lang="nl-NL" sz="2400" dirty="0"/>
              <a:t>Wat valt je op? </a:t>
            </a:r>
          </a:p>
          <a:p>
            <a:pPr>
              <a:buBlip>
                <a:blip r:embed="rId2"/>
              </a:buBlip>
            </a:pPr>
            <a:r>
              <a:rPr lang="nl-NL" sz="2400" dirty="0"/>
              <a:t>Waar loop je tegen aan? </a:t>
            </a:r>
          </a:p>
          <a:p>
            <a:pPr>
              <a:buBlip>
                <a:blip r:embed="rId2"/>
              </a:buBlip>
            </a:pPr>
            <a:r>
              <a:rPr lang="nl-NL" sz="2400" dirty="0"/>
              <a:t>Welke vragen heb je?</a:t>
            </a:r>
          </a:p>
          <a:p>
            <a:pPr>
              <a:buBlip>
                <a:blip r:embed="rId2"/>
              </a:buBlip>
            </a:pPr>
            <a:r>
              <a:rPr lang="nl-NL" sz="2400" dirty="0"/>
              <a:t>Welke mogelijkheden zie je?</a:t>
            </a:r>
          </a:p>
          <a:p>
            <a:pPr>
              <a:buBlip>
                <a:blip r:embed="rId2"/>
              </a:buBlip>
            </a:pPr>
            <a:r>
              <a:rPr lang="nl-NL" sz="2400" dirty="0"/>
              <a:t>En welke voorbehouden maak je?</a:t>
            </a:r>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Tree>
    <p:extLst>
      <p:ext uri="{BB962C8B-B14F-4D97-AF65-F5344CB8AC3E}">
        <p14:creationId xmlns:p14="http://schemas.microsoft.com/office/powerpoint/2010/main" val="157169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B832AA1-EE21-4D14-ABAB-EB6A96114969}"/>
              </a:ext>
            </a:extLst>
          </p:cNvPr>
          <p:cNvPicPr>
            <a:picLocks noChangeAspect="1"/>
          </p:cNvPicPr>
          <p:nvPr/>
        </p:nvPicPr>
        <p:blipFill>
          <a:blip r:embed="rId2"/>
          <a:stretch>
            <a:fillRect/>
          </a:stretch>
        </p:blipFill>
        <p:spPr>
          <a:xfrm>
            <a:off x="0" y="0"/>
            <a:ext cx="12192000" cy="6934238"/>
          </a:xfrm>
          <a:prstGeom prst="rect">
            <a:avLst/>
          </a:prstGeom>
        </p:spPr>
      </p:pic>
      <p:sp>
        <p:nvSpPr>
          <p:cNvPr id="2" name="Titel 1">
            <a:extLst>
              <a:ext uri="{FF2B5EF4-FFF2-40B4-BE49-F238E27FC236}">
                <a16:creationId xmlns:a16="http://schemas.microsoft.com/office/drawing/2014/main" id="{84D33F5D-32CB-4979-8F42-4368C3CAC697}"/>
              </a:ext>
            </a:extLst>
          </p:cNvPr>
          <p:cNvSpPr>
            <a:spLocks noGrp="1"/>
          </p:cNvSpPr>
          <p:nvPr>
            <p:ph type="title"/>
          </p:nvPr>
        </p:nvSpPr>
        <p:spPr>
          <a:xfrm>
            <a:off x="926977" y="338492"/>
            <a:ext cx="10515600" cy="1325563"/>
          </a:xfrm>
        </p:spPr>
        <p:txBody>
          <a:bodyPr>
            <a:normAutofit fontScale="90000"/>
          </a:bodyPr>
          <a:lstStyle/>
          <a:p>
            <a:r>
              <a:rPr lang="nl-NL" dirty="0">
                <a:solidFill>
                  <a:schemeClr val="accent3">
                    <a:lumMod val="75000"/>
                  </a:schemeClr>
                </a:solidFill>
              </a:rPr>
              <a:t>Reacties van leerlingen uit 5-havo</a:t>
            </a:r>
            <a:br>
              <a:rPr lang="nl-NL" dirty="0">
                <a:solidFill>
                  <a:schemeClr val="accent3">
                    <a:lumMod val="75000"/>
                  </a:schemeClr>
                </a:solidFill>
              </a:rPr>
            </a:br>
            <a:r>
              <a:rPr lang="nl-NL" sz="3100" i="1" dirty="0">
                <a:solidFill>
                  <a:schemeClr val="accent3">
                    <a:lumMod val="75000"/>
                  </a:schemeClr>
                </a:solidFill>
              </a:rPr>
              <a:t>op de vraag hoe ze het vonden om met een zelfevaluatie te werken</a:t>
            </a:r>
            <a:endParaRPr lang="nl-NL" i="1" dirty="0">
              <a:solidFill>
                <a:schemeClr val="accent3">
                  <a:lumMod val="75000"/>
                </a:schemeClr>
              </a:solidFill>
            </a:endParaRPr>
          </a:p>
        </p:txBody>
      </p:sp>
      <p:sp>
        <p:nvSpPr>
          <p:cNvPr id="4" name="Ovaal 3">
            <a:extLst>
              <a:ext uri="{FF2B5EF4-FFF2-40B4-BE49-F238E27FC236}">
                <a16:creationId xmlns:a16="http://schemas.microsoft.com/office/drawing/2014/main" id="{ECC28FD7-1B6A-4773-8E17-4C8052BE189D}"/>
              </a:ext>
            </a:extLst>
          </p:cNvPr>
          <p:cNvSpPr/>
          <p:nvPr/>
        </p:nvSpPr>
        <p:spPr>
          <a:xfrm>
            <a:off x="6329779" y="1664055"/>
            <a:ext cx="5112798" cy="5020830"/>
          </a:xfrm>
          <a:prstGeom prst="ellipse">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buBlip>
                <a:blip r:embed="rId3"/>
              </a:buBlip>
            </a:pPr>
            <a:r>
              <a:rPr lang="nl-NL"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“Ik vond het wel fijn. Dit is ook wel de eerste keer dat ik naar mijn e-mail kijk. Want ik heb wel voor mijn bijbaan en voor stageplekken formele e-mails geschreven alleen toen heb ik nooit echt nagegaan met punten waar ik op zou moeten letten. Of wat belangrijk is in de e-mail. En door dit te doen heb ik dat wel geleerd”</a:t>
            </a:r>
            <a:endParaRPr lang="nl-NL" sz="1800" dirty="0">
              <a:solidFill>
                <a:schemeClr val="tx1"/>
              </a:solidFill>
              <a:effectLst/>
              <a:latin typeface="Calibri" panose="020F0502020204030204" pitchFamily="34" charset="0"/>
              <a:ea typeface="Calibri" panose="020F0502020204030204" pitchFamily="34" charset="0"/>
            </a:endParaRPr>
          </a:p>
        </p:txBody>
      </p:sp>
      <p:sp>
        <p:nvSpPr>
          <p:cNvPr id="5" name="Tijdelijke aanduiding voor inhoud 4">
            <a:extLst>
              <a:ext uri="{FF2B5EF4-FFF2-40B4-BE49-F238E27FC236}">
                <a16:creationId xmlns:a16="http://schemas.microsoft.com/office/drawing/2014/main" id="{C163506D-002F-4618-AFDD-33E1B3FD859C}"/>
              </a:ext>
            </a:extLst>
          </p:cNvPr>
          <p:cNvSpPr>
            <a:spLocks noGrp="1"/>
          </p:cNvSpPr>
          <p:nvPr>
            <p:ph idx="1"/>
          </p:nvPr>
        </p:nvSpPr>
        <p:spPr>
          <a:xfrm>
            <a:off x="514905" y="1664055"/>
            <a:ext cx="5220069" cy="5020830"/>
          </a:xfrm>
          <a:prstGeom prst="ellipse">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lnSpc>
                <a:spcPct val="107000"/>
              </a:lnSpc>
              <a:spcAft>
                <a:spcPts val="800"/>
              </a:spcAft>
              <a:buBlip>
                <a:blip r:embed="rId3"/>
              </a:buBlip>
            </a:pPr>
            <a:r>
              <a:rPr lang="nl-NL" sz="1800" dirty="0">
                <a:solidFill>
                  <a:schemeClr val="tx1"/>
                </a:solidFill>
                <a:effectLst/>
                <a:latin typeface="Calibri" panose="020F0502020204030204" pitchFamily="34" charset="0"/>
                <a:ea typeface="Calibri" panose="020F0502020204030204" pitchFamily="34" charset="0"/>
              </a:rPr>
              <a:t>“Ik kreeg het voor me en toen heb ik eerst mijn betoog opnieuw gelezen en toen heb ik gewoon die punten gelezen en voor mezelf ingevuld wat ik dacht dat passend was. </a:t>
            </a:r>
            <a:br>
              <a:rPr lang="nl-NL" sz="1800" dirty="0">
                <a:solidFill>
                  <a:schemeClr val="tx1"/>
                </a:solidFill>
                <a:effectLst/>
                <a:latin typeface="Calibri" panose="020F0502020204030204" pitchFamily="34" charset="0"/>
                <a:ea typeface="Calibri" panose="020F0502020204030204" pitchFamily="34" charset="0"/>
              </a:rPr>
            </a:br>
            <a:br>
              <a:rPr lang="nl-NL" sz="1800" dirty="0">
                <a:solidFill>
                  <a:schemeClr val="tx1"/>
                </a:solidFill>
                <a:effectLst/>
                <a:latin typeface="Calibri" panose="020F0502020204030204" pitchFamily="34" charset="0"/>
                <a:ea typeface="Calibri" panose="020F0502020204030204" pitchFamily="34" charset="0"/>
              </a:rPr>
            </a:br>
            <a:r>
              <a:rPr lang="nl-NL" sz="1800" dirty="0">
                <a:solidFill>
                  <a:schemeClr val="tx1"/>
                </a:solidFill>
                <a:effectLst/>
                <a:latin typeface="Calibri" panose="020F0502020204030204" pitchFamily="34" charset="0"/>
                <a:ea typeface="Calibri" panose="020F0502020204030204" pitchFamily="34" charset="0"/>
              </a:rPr>
              <a:t>Ik vind het heel lastig om dat van mezelf dat te bepalen. Ik vind het makkelijker om van iemand anders zeg maar de tekst te beoordelen in plaats van die van jezelf. Ik denk dat je toch altijd minder kritisch naar jezelf kijkt”</a:t>
            </a:r>
          </a:p>
        </p:txBody>
      </p:sp>
    </p:spTree>
    <p:extLst>
      <p:ext uri="{BB962C8B-B14F-4D97-AF65-F5344CB8AC3E}">
        <p14:creationId xmlns:p14="http://schemas.microsoft.com/office/powerpoint/2010/main" val="504823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EA7513F2-F0AB-4E1F-AB02-59FAFD72C054}"/>
              </a:ext>
            </a:extLst>
          </p:cNvPr>
          <p:cNvPicPr>
            <a:picLocks noChangeAspect="1"/>
          </p:cNvPicPr>
          <p:nvPr/>
        </p:nvPicPr>
        <p:blipFill>
          <a:blip r:embed="rId2"/>
          <a:stretch>
            <a:fillRect/>
          </a:stretch>
        </p:blipFill>
        <p:spPr>
          <a:xfrm>
            <a:off x="-89069" y="-126895"/>
            <a:ext cx="12281069" cy="6984896"/>
          </a:xfrm>
          <a:prstGeom prst="rect">
            <a:avLst/>
          </a:prstGeom>
        </p:spPr>
      </p:pic>
      <p:sp>
        <p:nvSpPr>
          <p:cNvPr id="2" name="Titel 1">
            <a:extLst>
              <a:ext uri="{FF2B5EF4-FFF2-40B4-BE49-F238E27FC236}">
                <a16:creationId xmlns:a16="http://schemas.microsoft.com/office/drawing/2014/main" id="{C0E4A440-CD43-4D51-89F2-887C2176FD3B}"/>
              </a:ext>
            </a:extLst>
          </p:cNvPr>
          <p:cNvSpPr>
            <a:spLocks noGrp="1"/>
          </p:cNvSpPr>
          <p:nvPr>
            <p:ph type="title"/>
          </p:nvPr>
        </p:nvSpPr>
        <p:spPr>
          <a:xfrm>
            <a:off x="838200" y="385884"/>
            <a:ext cx="10515600" cy="1325563"/>
          </a:xfrm>
        </p:spPr>
        <p:txBody>
          <a:bodyPr>
            <a:normAutofit/>
          </a:bodyPr>
          <a:lstStyle/>
          <a:p>
            <a:r>
              <a:rPr lang="nl-NL" dirty="0">
                <a:solidFill>
                  <a:schemeClr val="accent3">
                    <a:lumMod val="75000"/>
                  </a:schemeClr>
                </a:solidFill>
              </a:rPr>
              <a:t>Reacties van docenten</a:t>
            </a:r>
            <a:br>
              <a:rPr lang="nl-NL" dirty="0">
                <a:solidFill>
                  <a:schemeClr val="accent3">
                    <a:lumMod val="75000"/>
                  </a:schemeClr>
                </a:solidFill>
              </a:rPr>
            </a:br>
            <a:r>
              <a:rPr lang="nl-NL" sz="3100" i="1" dirty="0">
                <a:solidFill>
                  <a:schemeClr val="accent3">
                    <a:lumMod val="75000"/>
                  </a:schemeClr>
                </a:solidFill>
              </a:rPr>
              <a:t>op de vraag hoe ze het werken met een zelfevaluatie ervaarden</a:t>
            </a:r>
            <a:endParaRPr lang="nl-NL" i="1" dirty="0">
              <a:solidFill>
                <a:schemeClr val="accent3">
                  <a:lumMod val="75000"/>
                </a:schemeClr>
              </a:solidFill>
            </a:endParaRPr>
          </a:p>
        </p:txBody>
      </p:sp>
      <p:pic>
        <p:nvPicPr>
          <p:cNvPr id="14" name="Tijdelijke aanduiding voor inhoud 13">
            <a:extLst>
              <a:ext uri="{FF2B5EF4-FFF2-40B4-BE49-F238E27FC236}">
                <a16:creationId xmlns:a16="http://schemas.microsoft.com/office/drawing/2014/main" id="{DB11B600-31FC-462C-A013-9E3067FF728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2706" y="3403992"/>
            <a:ext cx="1494925" cy="1494925"/>
          </a:xfrm>
          <a:prstGeom prst="rect">
            <a:avLst/>
          </a:prstGeom>
          <a:effectLst>
            <a:outerShdw blurRad="12700" dist="38100" dir="2700000" algn="tl" rotWithShape="0">
              <a:srgbClr val="0070C0">
                <a:alpha val="30000"/>
              </a:srgbClr>
            </a:outerShdw>
          </a:effectLst>
        </p:spPr>
      </p:pic>
      <p:sp>
        <p:nvSpPr>
          <p:cNvPr id="4" name="Ovaal 3">
            <a:extLst>
              <a:ext uri="{FF2B5EF4-FFF2-40B4-BE49-F238E27FC236}">
                <a16:creationId xmlns:a16="http://schemas.microsoft.com/office/drawing/2014/main" id="{90AA9251-DC13-49B5-8021-659AC72FBA58}"/>
              </a:ext>
            </a:extLst>
          </p:cNvPr>
          <p:cNvSpPr/>
          <p:nvPr/>
        </p:nvSpPr>
        <p:spPr>
          <a:xfrm>
            <a:off x="137771" y="1561144"/>
            <a:ext cx="2175029" cy="196514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‘Leerlingen leren reflecteren op hun eigen werk’</a:t>
            </a:r>
          </a:p>
        </p:txBody>
      </p:sp>
      <p:sp>
        <p:nvSpPr>
          <p:cNvPr id="5" name="Ovaal 4">
            <a:extLst>
              <a:ext uri="{FF2B5EF4-FFF2-40B4-BE49-F238E27FC236}">
                <a16:creationId xmlns:a16="http://schemas.microsoft.com/office/drawing/2014/main" id="{7882F7D3-D0AB-4365-AF7C-2950E2556596}"/>
              </a:ext>
            </a:extLst>
          </p:cNvPr>
          <p:cNvSpPr/>
          <p:nvPr/>
        </p:nvSpPr>
        <p:spPr>
          <a:xfrm>
            <a:off x="1555536" y="3142450"/>
            <a:ext cx="2175029" cy="196514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latin typeface="Calibri" panose="020F0502020204030204" pitchFamily="34" charset="0"/>
                <a:ea typeface="Calibri" panose="020F0502020204030204" pitchFamily="34" charset="0"/>
              </a:rPr>
              <a:t>‘Ze hebben een paar punten waarop ze hun eigen werk kritisch kunnen bekijken’</a:t>
            </a:r>
            <a:endParaRPr lang="nl-NL" sz="1400" dirty="0">
              <a:solidFill>
                <a:schemeClr val="tx1"/>
              </a:solidFill>
            </a:endParaRPr>
          </a:p>
        </p:txBody>
      </p:sp>
      <p:sp>
        <p:nvSpPr>
          <p:cNvPr id="6" name="Ovaal 5">
            <a:extLst>
              <a:ext uri="{FF2B5EF4-FFF2-40B4-BE49-F238E27FC236}">
                <a16:creationId xmlns:a16="http://schemas.microsoft.com/office/drawing/2014/main" id="{341CE2C2-4F0D-49AD-A57B-5095F408A2A6}"/>
              </a:ext>
            </a:extLst>
          </p:cNvPr>
          <p:cNvSpPr/>
          <p:nvPr/>
        </p:nvSpPr>
        <p:spPr>
          <a:xfrm>
            <a:off x="136713" y="4680789"/>
            <a:ext cx="2175029" cy="196514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nl-NL" sz="1400" dirty="0">
                <a:solidFill>
                  <a:schemeClr val="tx1"/>
                </a:solidFill>
                <a:latin typeface="Calibri" panose="020F0502020204030204" pitchFamily="34" charset="0"/>
                <a:ea typeface="Calibri" panose="020F0502020204030204" pitchFamily="34" charset="0"/>
              </a:rPr>
              <a:t>‘Leerlingen krijgen een beeld van waar wij als docenten op letten bij de beoordeling van een tekst’</a:t>
            </a:r>
          </a:p>
        </p:txBody>
      </p:sp>
      <p:sp>
        <p:nvSpPr>
          <p:cNvPr id="7" name="Ovaal 6">
            <a:extLst>
              <a:ext uri="{FF2B5EF4-FFF2-40B4-BE49-F238E27FC236}">
                <a16:creationId xmlns:a16="http://schemas.microsoft.com/office/drawing/2014/main" id="{83836F95-58C7-4A0C-93B5-909E1AEC9B2D}"/>
              </a:ext>
            </a:extLst>
          </p:cNvPr>
          <p:cNvSpPr/>
          <p:nvPr/>
        </p:nvSpPr>
        <p:spPr>
          <a:xfrm>
            <a:off x="4802530" y="1622887"/>
            <a:ext cx="2452457" cy="211798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latin typeface="Calibri" panose="020F0502020204030204" pitchFamily="34" charset="0"/>
                <a:ea typeface="Calibri" panose="020F0502020204030204" pitchFamily="34" charset="0"/>
              </a:rPr>
              <a:t>‘Voordeel zou moeten zijn dat ze zelfstandig aan het werk zijn en zelf het overzicht hebben. Maar dat bleek uiteindelijk niet zo te werken’</a:t>
            </a:r>
            <a:endParaRPr lang="nl-NL" sz="1400" dirty="0">
              <a:solidFill>
                <a:schemeClr val="tx1"/>
              </a:solidFill>
            </a:endParaRPr>
          </a:p>
        </p:txBody>
      </p:sp>
      <p:sp>
        <p:nvSpPr>
          <p:cNvPr id="8" name="Ovaal 7">
            <a:extLst>
              <a:ext uri="{FF2B5EF4-FFF2-40B4-BE49-F238E27FC236}">
                <a16:creationId xmlns:a16="http://schemas.microsoft.com/office/drawing/2014/main" id="{8E288C50-84AD-4372-A699-8F4777DE8C68}"/>
              </a:ext>
            </a:extLst>
          </p:cNvPr>
          <p:cNvSpPr/>
          <p:nvPr/>
        </p:nvSpPr>
        <p:spPr>
          <a:xfrm>
            <a:off x="4802531" y="4527943"/>
            <a:ext cx="2452457" cy="211798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nl-NL" sz="1400" dirty="0">
              <a:solidFill>
                <a:schemeClr val="tx1"/>
              </a:solidFill>
              <a:latin typeface="Calibri" panose="020F0502020204030204" pitchFamily="34" charset="0"/>
              <a:ea typeface="Calibri" panose="020F0502020204030204" pitchFamily="34" charset="0"/>
            </a:endParaRPr>
          </a:p>
          <a:p>
            <a:pPr marL="0" indent="0" algn="ctr">
              <a:buNone/>
            </a:pPr>
            <a:r>
              <a:rPr lang="nl-NL" sz="1400" dirty="0">
                <a:solidFill>
                  <a:schemeClr val="tx1"/>
                </a:solidFill>
                <a:latin typeface="Calibri" panose="020F0502020204030204" pitchFamily="34" charset="0"/>
                <a:ea typeface="Calibri" panose="020F0502020204030204" pitchFamily="34" charset="0"/>
              </a:rPr>
              <a:t>‘Leerlingen lezen niet zorgvuldig waardoor ze de mist ingingen bij zo’n zelfevaluatie. Dus ik kreeg veel vragen die eigenlijk wel gewoon in de uitleg stonden’</a:t>
            </a:r>
          </a:p>
        </p:txBody>
      </p:sp>
      <p:sp>
        <p:nvSpPr>
          <p:cNvPr id="12" name="Ovaal 11">
            <a:extLst>
              <a:ext uri="{FF2B5EF4-FFF2-40B4-BE49-F238E27FC236}">
                <a16:creationId xmlns:a16="http://schemas.microsoft.com/office/drawing/2014/main" id="{317502B2-66BB-4DCE-8470-63745AAED8A3}"/>
              </a:ext>
            </a:extLst>
          </p:cNvPr>
          <p:cNvSpPr/>
          <p:nvPr/>
        </p:nvSpPr>
        <p:spPr>
          <a:xfrm>
            <a:off x="9410235" y="1636193"/>
            <a:ext cx="2452457" cy="211798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Calibri" panose="020F0502020204030204" pitchFamily="34" charset="0"/>
              <a:ea typeface="Calibri" panose="020F0502020204030204" pitchFamily="34" charset="0"/>
            </a:endParaRPr>
          </a:p>
          <a:p>
            <a:pPr algn="ctr"/>
            <a:endParaRPr lang="nl-NL" sz="1400" dirty="0">
              <a:solidFill>
                <a:schemeClr val="tx1"/>
              </a:solidFill>
              <a:latin typeface="Calibri" panose="020F0502020204030204" pitchFamily="34" charset="0"/>
              <a:ea typeface="Calibri" panose="020F0502020204030204" pitchFamily="34" charset="0"/>
            </a:endParaRPr>
          </a:p>
          <a:p>
            <a:pPr algn="ctr"/>
            <a:r>
              <a:rPr lang="nl-NL" sz="1400" dirty="0">
                <a:solidFill>
                  <a:schemeClr val="tx1"/>
                </a:solidFill>
                <a:latin typeface="Calibri" panose="020F0502020204030204" pitchFamily="34" charset="0"/>
                <a:ea typeface="Calibri" panose="020F0502020204030204" pitchFamily="34" charset="0"/>
              </a:rPr>
              <a:t>‘Leerlingen </a:t>
            </a:r>
            <a:r>
              <a:rPr lang="nl-NL" sz="1400" dirty="0">
                <a:solidFill>
                  <a:schemeClr val="tx1"/>
                </a:solidFill>
                <a:effectLst/>
                <a:latin typeface="Calibri" panose="020F0502020204030204" pitchFamily="34" charset="0"/>
                <a:ea typeface="Calibri" panose="020F0502020204030204" pitchFamily="34" charset="0"/>
              </a:rPr>
              <a:t>zijn erg gebrand op de feedback van de docent. Ze willen eigenlijk gewoon weten of iets goed is of niet’</a:t>
            </a:r>
            <a:br>
              <a:rPr lang="nl-NL" sz="1400" dirty="0">
                <a:effectLst/>
                <a:latin typeface="Calibri" panose="020F0502020204030204" pitchFamily="34" charset="0"/>
                <a:ea typeface="Calibri" panose="020F0502020204030204" pitchFamily="34" charset="0"/>
              </a:rPr>
            </a:br>
            <a:endParaRPr lang="nl-NL" sz="1400" dirty="0">
              <a:effectLst/>
              <a:latin typeface="Calibri" panose="020F0502020204030204" pitchFamily="34" charset="0"/>
              <a:ea typeface="Calibri" panose="020F0502020204030204" pitchFamily="34" charset="0"/>
            </a:endParaRPr>
          </a:p>
          <a:p>
            <a:pPr algn="ctr"/>
            <a:r>
              <a:rPr lang="nl-NL" sz="1400" dirty="0">
                <a:latin typeface="Calibri" panose="020F0502020204030204" pitchFamily="34" charset="0"/>
                <a:ea typeface="Calibri" panose="020F0502020204030204" pitchFamily="34" charset="0"/>
              </a:rPr>
              <a:t>.</a:t>
            </a:r>
            <a:endParaRPr lang="nl-NL" sz="1400" dirty="0">
              <a:solidFill>
                <a:schemeClr val="tx1"/>
              </a:solidFill>
            </a:endParaRPr>
          </a:p>
        </p:txBody>
      </p:sp>
      <p:sp>
        <p:nvSpPr>
          <p:cNvPr id="13" name="Ovaal 12">
            <a:extLst>
              <a:ext uri="{FF2B5EF4-FFF2-40B4-BE49-F238E27FC236}">
                <a16:creationId xmlns:a16="http://schemas.microsoft.com/office/drawing/2014/main" id="{4CEBD703-D12D-4223-9554-6D5DB93BE2B5}"/>
              </a:ext>
            </a:extLst>
          </p:cNvPr>
          <p:cNvSpPr/>
          <p:nvPr/>
        </p:nvSpPr>
        <p:spPr>
          <a:xfrm>
            <a:off x="9415527" y="4527943"/>
            <a:ext cx="2452457" cy="211798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nl-NL" sz="1400" dirty="0">
              <a:solidFill>
                <a:schemeClr val="tx1"/>
              </a:solidFill>
              <a:effectLst/>
              <a:latin typeface="Calibri" panose="020F0502020204030204" pitchFamily="34" charset="0"/>
              <a:ea typeface="Calibri" panose="020F0502020204030204" pitchFamily="34" charset="0"/>
            </a:endParaRPr>
          </a:p>
          <a:p>
            <a:pPr marL="0" indent="0" algn="ctr">
              <a:buNone/>
            </a:pPr>
            <a:endParaRPr lang="nl-NL" sz="1400" dirty="0">
              <a:solidFill>
                <a:schemeClr val="tx1"/>
              </a:solidFill>
              <a:latin typeface="Calibri" panose="020F0502020204030204" pitchFamily="34" charset="0"/>
              <a:ea typeface="Calibri" panose="020F0502020204030204" pitchFamily="34" charset="0"/>
            </a:endParaRPr>
          </a:p>
          <a:p>
            <a:pPr marL="0" indent="0" algn="ctr">
              <a:buNone/>
            </a:pPr>
            <a:r>
              <a:rPr lang="nl-NL" sz="1400" dirty="0">
                <a:solidFill>
                  <a:schemeClr val="tx1"/>
                </a:solidFill>
                <a:latin typeface="Calibri" panose="020F0502020204030204" pitchFamily="34" charset="0"/>
                <a:ea typeface="Calibri" panose="020F0502020204030204" pitchFamily="34" charset="0"/>
              </a:rPr>
              <a:t>‘Ik zag veel verschillende dingen; leerlingen die zichzelf heel snel positief beoordelen en leerlingen die echt stap-voor-stap bij de hand genomen moeten worden’</a:t>
            </a:r>
            <a:br>
              <a:rPr lang="nl-NL" sz="1400" dirty="0">
                <a:latin typeface="Calibri" panose="020F0502020204030204" pitchFamily="34" charset="0"/>
                <a:ea typeface="Calibri" panose="020F0502020204030204" pitchFamily="34" charset="0"/>
              </a:rPr>
            </a:br>
            <a:endParaRPr lang="nl-NL" sz="1400" dirty="0">
              <a:latin typeface="Calibri" panose="020F0502020204030204" pitchFamily="34" charset="0"/>
            </a:endParaRPr>
          </a:p>
          <a:p>
            <a:pPr algn="ctr"/>
            <a:r>
              <a:rPr lang="nl-NL" sz="1400" dirty="0">
                <a:latin typeface="Calibri" panose="020F0502020204030204" pitchFamily="34" charset="0"/>
                <a:ea typeface="Calibri" panose="020F0502020204030204" pitchFamily="34" charset="0"/>
              </a:rPr>
              <a:t>.x</a:t>
            </a:r>
            <a:endParaRPr lang="nl-NL" sz="1400" dirty="0">
              <a:solidFill>
                <a:schemeClr val="tx1"/>
              </a:solidFill>
            </a:endParaRPr>
          </a:p>
        </p:txBody>
      </p:sp>
      <p:sp>
        <p:nvSpPr>
          <p:cNvPr id="15" name="Rechthoek 14">
            <a:extLst>
              <a:ext uri="{FF2B5EF4-FFF2-40B4-BE49-F238E27FC236}">
                <a16:creationId xmlns:a16="http://schemas.microsoft.com/office/drawing/2014/main" id="{931A076B-EB92-4110-A0B2-A95D325CD21C}"/>
              </a:ext>
            </a:extLst>
          </p:cNvPr>
          <p:cNvSpPr/>
          <p:nvPr/>
        </p:nvSpPr>
        <p:spPr>
          <a:xfrm>
            <a:off x="6118519" y="3472689"/>
            <a:ext cx="806219" cy="1323439"/>
          </a:xfrm>
          <a:prstGeom prst="rect">
            <a:avLst/>
          </a:prstGeom>
          <a:noFill/>
          <a:effectLst>
            <a:glow rad="127000">
              <a:schemeClr val="tx1"/>
            </a:glow>
          </a:effectLst>
        </p:spPr>
        <p:txBody>
          <a:bodyPr wrap="square" lIns="91440" tIns="45720" rIns="91440" bIns="45720">
            <a:spAutoFit/>
          </a:bodyPr>
          <a:lstStyle/>
          <a:p>
            <a:pPr algn="ctr"/>
            <a:r>
              <a:rPr lang="nl-NL" sz="8000" b="1" dirty="0">
                <a:ln w="19050">
                  <a:solidFill>
                    <a:schemeClr val="tx1"/>
                  </a:solidFill>
                  <a:prstDash val="solid"/>
                </a:ln>
                <a:solidFill>
                  <a:schemeClr val="bg1"/>
                </a:solidFill>
                <a:effectLst>
                  <a:outerShdw dist="38100" dir="2700000" algn="tl" rotWithShape="0">
                    <a:schemeClr val="accent2"/>
                  </a:outerShdw>
                </a:effectLst>
              </a:rPr>
              <a:t>?</a:t>
            </a:r>
          </a:p>
        </p:txBody>
      </p:sp>
      <p:sp>
        <p:nvSpPr>
          <p:cNvPr id="16" name="Rechthoek 15">
            <a:extLst>
              <a:ext uri="{FF2B5EF4-FFF2-40B4-BE49-F238E27FC236}">
                <a16:creationId xmlns:a16="http://schemas.microsoft.com/office/drawing/2014/main" id="{97794138-D879-4BC2-9A1F-8BD28288CCC2}"/>
              </a:ext>
            </a:extLst>
          </p:cNvPr>
          <p:cNvSpPr/>
          <p:nvPr/>
        </p:nvSpPr>
        <p:spPr>
          <a:xfrm>
            <a:off x="9415527" y="3489734"/>
            <a:ext cx="806219" cy="1323439"/>
          </a:xfrm>
          <a:prstGeom prst="rect">
            <a:avLst/>
          </a:prstGeom>
          <a:noFill/>
          <a:effectLst>
            <a:glow rad="127000">
              <a:schemeClr val="tx1"/>
            </a:glow>
          </a:effectLst>
        </p:spPr>
        <p:txBody>
          <a:bodyPr wrap="square" lIns="91440" tIns="45720" rIns="91440" bIns="45720">
            <a:spAutoFit/>
          </a:bodyPr>
          <a:lstStyle/>
          <a:p>
            <a:pPr algn="ctr"/>
            <a:r>
              <a:rPr lang="nl-NL" sz="8000" b="1" dirty="0">
                <a:ln w="19050">
                  <a:solidFill>
                    <a:schemeClr val="tx1"/>
                  </a:solidFill>
                  <a:prstDash val="solid"/>
                </a:ln>
                <a:solidFill>
                  <a:schemeClr val="bg1"/>
                </a:solidFill>
                <a:effectLst>
                  <a:outerShdw dist="38100" dir="2700000" algn="tl" rotWithShape="0">
                    <a:schemeClr val="accent2"/>
                  </a:outerShdw>
                </a:effectLst>
              </a:rPr>
              <a:t>!</a:t>
            </a:r>
          </a:p>
        </p:txBody>
      </p:sp>
    </p:spTree>
    <p:extLst>
      <p:ext uri="{BB962C8B-B14F-4D97-AF65-F5344CB8AC3E}">
        <p14:creationId xmlns:p14="http://schemas.microsoft.com/office/powerpoint/2010/main" val="2947647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Beschikbaar materiaal</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25625"/>
            <a:ext cx="10889202" cy="4351338"/>
          </a:xfrm>
        </p:spPr>
        <p:txBody>
          <a:bodyPr>
            <a:normAutofit/>
          </a:bodyPr>
          <a:lstStyle/>
          <a:p>
            <a:pPr>
              <a:buBlip>
                <a:blip r:embed="rId2"/>
              </a:buBlip>
            </a:pPr>
            <a:r>
              <a:rPr lang="nl-NL" sz="2400" dirty="0"/>
              <a:t>Voor twee jaarlagen (2-havo en 5-havo) en twee genres (e-mail en betogende tekst) is er materiaal beschikbaar. </a:t>
            </a:r>
            <a:br>
              <a:rPr lang="nl-NL" sz="2400" dirty="0"/>
            </a:br>
            <a:endParaRPr lang="nl-NL" sz="2400" dirty="0"/>
          </a:p>
          <a:p>
            <a:pPr>
              <a:buBlip>
                <a:blip r:embed="rId2"/>
              </a:buBlip>
            </a:pPr>
            <a:r>
              <a:rPr lang="nl-NL" sz="2400" dirty="0"/>
              <a:t>Alle werkboekjes zijn beschikbaar via </a:t>
            </a:r>
            <a:r>
              <a:rPr lang="nl-NL" sz="2400" dirty="0">
                <a:hlinkClick r:id="rId3"/>
              </a:rPr>
              <a:t>https://dudoc-alfa.vakdidactiekgw.nl/vonk/programma/astrid-van-winden/</a:t>
            </a:r>
            <a:br>
              <a:rPr lang="nl-NL" sz="2400" dirty="0"/>
            </a:br>
            <a:endParaRPr lang="nl-NL" sz="2400" dirty="0"/>
          </a:p>
          <a:p>
            <a:pPr>
              <a:buBlip>
                <a:blip r:embed="rId2"/>
              </a:buBlip>
            </a:pPr>
            <a:r>
              <a:rPr lang="nl-NL" sz="2400" dirty="0"/>
              <a:t>Heb je vragen over het materiaal, wil je de bijbehorende </a:t>
            </a:r>
            <a:r>
              <a:rPr lang="nl-NL" sz="2400" dirty="0" err="1"/>
              <a:t>powerpoints</a:t>
            </a:r>
            <a:r>
              <a:rPr lang="nl-NL" sz="2400" dirty="0"/>
              <a:t> ontvangen of wil je verder praten? Mail me dan vooral: a.vanwinden@chrlyceumdelft.nl</a:t>
            </a:r>
          </a:p>
          <a:p>
            <a:pPr>
              <a:buBlip>
                <a:blip r:embed="rId2"/>
              </a:buBlip>
            </a:pPr>
            <a:endParaRPr lang="nl-NL" sz="2400" dirty="0"/>
          </a:p>
          <a:p>
            <a:pPr>
              <a:buBlip>
                <a:blip r:embed="rId2"/>
              </a:buBlip>
            </a:pPr>
            <a:endParaRPr lang="nl-NL" sz="2400" dirty="0"/>
          </a:p>
          <a:p>
            <a:pPr marL="0" indent="0">
              <a:buNone/>
            </a:pPr>
            <a:r>
              <a:rPr lang="nl-NL" sz="2400" dirty="0"/>
              <a:t> </a:t>
            </a:r>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Tree>
    <p:extLst>
      <p:ext uri="{BB962C8B-B14F-4D97-AF65-F5344CB8AC3E}">
        <p14:creationId xmlns:p14="http://schemas.microsoft.com/office/powerpoint/2010/main" val="3033992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Literatuurlijst</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38200" y="1825625"/>
            <a:ext cx="10889202" cy="4351338"/>
          </a:xfrm>
        </p:spPr>
        <p:txBody>
          <a:bodyPr>
            <a:normAutofit fontScale="92500" lnSpcReduction="20000"/>
          </a:bodyPr>
          <a:lstStyle/>
          <a:p>
            <a:pPr>
              <a:buBlip>
                <a:blip r:embed="rId2"/>
              </a:buBlip>
            </a:pPr>
            <a:r>
              <a:rPr lang="nl-NL" sz="1800" dirty="0" err="1"/>
              <a:t>Andrade</a:t>
            </a:r>
            <a:r>
              <a:rPr lang="nl-NL" sz="1800" dirty="0"/>
              <a:t>, H en A. </a:t>
            </a:r>
            <a:r>
              <a:rPr lang="nl-NL" sz="1800" dirty="0" err="1"/>
              <a:t>Valtcheva</a:t>
            </a:r>
            <a:r>
              <a:rPr lang="nl-NL" sz="1800" dirty="0"/>
              <a:t> (2009) Promoting Learning </a:t>
            </a:r>
            <a:r>
              <a:rPr lang="nl-NL" sz="1800" dirty="0" err="1"/>
              <a:t>and</a:t>
            </a:r>
            <a:r>
              <a:rPr lang="nl-NL" sz="1800" dirty="0"/>
              <a:t> </a:t>
            </a:r>
            <a:r>
              <a:rPr lang="nl-NL" sz="1800" dirty="0" err="1"/>
              <a:t>Achievement</a:t>
            </a:r>
            <a:r>
              <a:rPr lang="nl-NL" sz="1800" dirty="0"/>
              <a:t> </a:t>
            </a:r>
            <a:r>
              <a:rPr lang="nl-NL" sz="1800" dirty="0" err="1"/>
              <a:t>through</a:t>
            </a:r>
            <a:r>
              <a:rPr lang="nl-NL" sz="1800" dirty="0"/>
              <a:t> </a:t>
            </a:r>
            <a:r>
              <a:rPr lang="nl-NL" sz="1800" dirty="0" err="1"/>
              <a:t>self</a:t>
            </a:r>
            <a:r>
              <a:rPr lang="nl-NL" sz="1800" dirty="0"/>
              <a:t>-assessment. </a:t>
            </a:r>
            <a:r>
              <a:rPr lang="nl-NL" sz="1800" i="1" dirty="0" err="1"/>
              <a:t>Theory</a:t>
            </a:r>
            <a:r>
              <a:rPr lang="nl-NL" sz="1800" i="1" dirty="0"/>
              <a:t> </a:t>
            </a:r>
            <a:r>
              <a:rPr lang="nl-NL" sz="1800" i="1" dirty="0" err="1"/>
              <a:t>into</a:t>
            </a:r>
            <a:r>
              <a:rPr lang="nl-NL" sz="1800" i="1" dirty="0"/>
              <a:t> </a:t>
            </a:r>
            <a:r>
              <a:rPr lang="nl-NL" sz="1800" i="1" dirty="0" err="1"/>
              <a:t>Practice</a:t>
            </a:r>
            <a:r>
              <a:rPr lang="nl-NL" sz="1800" dirty="0"/>
              <a:t>, 48(1), 12-19</a:t>
            </a:r>
          </a:p>
          <a:p>
            <a:pPr>
              <a:buBlip>
                <a:blip r:embed="rId2"/>
              </a:buBlip>
            </a:pPr>
            <a:r>
              <a:rPr lang="nl-NL" sz="1800" dirty="0"/>
              <a:t>Expertgroep Doorlopende Leerlijnen (2008) </a:t>
            </a:r>
            <a:r>
              <a:rPr lang="nl-NL" sz="1800" i="1" dirty="0"/>
              <a:t>Over</a:t>
            </a:r>
            <a:r>
              <a:rPr lang="nl-NL" sz="1800" dirty="0"/>
              <a:t> </a:t>
            </a:r>
            <a:r>
              <a:rPr lang="nl-NL" sz="1800" i="1" dirty="0"/>
              <a:t>de drempels met taal, De niveaus voor de taalvaardigheid </a:t>
            </a:r>
            <a:r>
              <a:rPr lang="nl-NL" sz="1800" dirty="0"/>
              <a:t> Enschede, SLO</a:t>
            </a:r>
          </a:p>
          <a:p>
            <a:pPr>
              <a:buBlip>
                <a:blip r:embed="rId2"/>
              </a:buBlip>
            </a:pPr>
            <a:r>
              <a:rPr lang="nl-NL" sz="1800" dirty="0"/>
              <a:t>Janssen, F.,  H. Hulshof en K. van Veen (2016) </a:t>
            </a:r>
            <a:r>
              <a:rPr lang="nl-NL" sz="1800" i="1" dirty="0"/>
              <a:t>Uitdagend gedifferentieerd vakonderwijs, Praktisch gereedschap om je </a:t>
            </a:r>
            <a:r>
              <a:rPr lang="nl-NL" sz="1800" i="1" dirty="0" err="1"/>
              <a:t>onderwijsreportoire</a:t>
            </a:r>
            <a:r>
              <a:rPr lang="nl-NL" sz="1800" i="1" dirty="0"/>
              <a:t> blijvend uit te breiden</a:t>
            </a:r>
            <a:r>
              <a:rPr lang="nl-NL" sz="1800" dirty="0"/>
              <a:t>. Leiden/Groningen</a:t>
            </a:r>
          </a:p>
          <a:p>
            <a:pPr>
              <a:buBlip>
                <a:blip r:embed="rId2"/>
              </a:buBlip>
            </a:pPr>
            <a:r>
              <a:rPr lang="nl-NL" sz="1800" dirty="0"/>
              <a:t>Leeuw, B. van der, en T. </a:t>
            </a:r>
            <a:r>
              <a:rPr lang="nl-NL" sz="1800" dirty="0" err="1"/>
              <a:t>Meestringa</a:t>
            </a:r>
            <a:r>
              <a:rPr lang="nl-NL" sz="1800" dirty="0"/>
              <a:t> (2011) Eisen aan schrijfvaardigheid in de bovenbouw van de havo/vwo. </a:t>
            </a:r>
            <a:r>
              <a:rPr lang="nl-NL" sz="1800" i="1" dirty="0"/>
              <a:t>Levende Talen Tijdschrift</a:t>
            </a:r>
            <a:r>
              <a:rPr lang="nl-NL" sz="1800" dirty="0"/>
              <a:t>, 12( 2), 14-24</a:t>
            </a:r>
          </a:p>
          <a:p>
            <a:pPr>
              <a:buBlip>
                <a:blip r:embed="rId2"/>
              </a:buBlip>
            </a:pPr>
            <a:r>
              <a:rPr lang="nl-NL" sz="1800" dirty="0" err="1"/>
              <a:t>Nielsen</a:t>
            </a:r>
            <a:r>
              <a:rPr lang="nl-NL" sz="1800" dirty="0"/>
              <a:t>, K. (2012) </a:t>
            </a:r>
            <a:r>
              <a:rPr lang="en-US" sz="1800" dirty="0"/>
              <a:t>Self-assessment methods in writing instruction: a conceptual framework, successful practices and essential strategies, In</a:t>
            </a:r>
            <a:r>
              <a:rPr lang="en-US" sz="1800" i="1" dirty="0"/>
              <a:t>: Journal of Research in Reading</a:t>
            </a:r>
            <a:r>
              <a:rPr lang="en-US" sz="1800" dirty="0"/>
              <a:t>, Vol. 37, </a:t>
            </a:r>
            <a:r>
              <a:rPr lang="en-US" sz="1800" dirty="0" err="1"/>
              <a:t>Iss</a:t>
            </a:r>
            <a:r>
              <a:rPr lang="en-US" sz="1800" dirty="0"/>
              <a:t>. 1 (2014), 1-16 </a:t>
            </a:r>
            <a:endParaRPr lang="nl-NL" sz="1800" dirty="0"/>
          </a:p>
          <a:p>
            <a:pPr>
              <a:buBlip>
                <a:blip r:embed="rId2"/>
              </a:buBlip>
            </a:pPr>
            <a:r>
              <a:rPr lang="nl-NL" sz="1800" dirty="0"/>
              <a:t>Winden, A. van, T. van Haaften en N. </a:t>
            </a:r>
            <a:r>
              <a:rPr lang="nl-NL" sz="1800" dirty="0" err="1"/>
              <a:t>Stukker</a:t>
            </a:r>
            <a:r>
              <a:rPr lang="nl-NL" sz="1800" dirty="0"/>
              <a:t> (2020) Wat typeert een begrijpelijke alinea? Een reconstructie van alineanormen voor het voortgezet onderwijs.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Tijdschrift voor Taalbeheersing, 42 </a:t>
            </a:r>
            <a:r>
              <a:rPr lang="nl-NL" sz="1800" dirty="0">
                <a:effectLst/>
                <a:latin typeface="Calibri" panose="020F0502020204030204" pitchFamily="34" charset="0"/>
                <a:ea typeface="Calibri" panose="020F0502020204030204" pitchFamily="34" charset="0"/>
                <a:cs typeface="Times New Roman" panose="02020603050405020304" pitchFamily="18" charset="0"/>
              </a:rPr>
              <a:t>(1), 3-30.</a:t>
            </a:r>
            <a:endParaRPr lang="nl-NL" sz="1800" i="1" dirty="0"/>
          </a:p>
          <a:p>
            <a:pPr>
              <a:buBlip>
                <a:blip r:embed="rId2"/>
              </a:buBlip>
            </a:pPr>
            <a:r>
              <a:rPr lang="nl-NL" sz="1800" i="0" dirty="0">
                <a:solidFill>
                  <a:srgbClr val="333333"/>
                </a:solidFill>
                <a:effectLst/>
              </a:rPr>
              <a:t>Winden, A. van, </a:t>
            </a:r>
            <a:r>
              <a:rPr lang="nl-NL" sz="1800" i="0" dirty="0" err="1">
                <a:solidFill>
                  <a:srgbClr val="333333"/>
                </a:solidFill>
                <a:effectLst/>
              </a:rPr>
              <a:t>Stukker</a:t>
            </a:r>
            <a:r>
              <a:rPr lang="nl-NL" sz="1800" i="0" dirty="0">
                <a:solidFill>
                  <a:srgbClr val="333333"/>
                </a:solidFill>
                <a:effectLst/>
              </a:rPr>
              <a:t>, N., </a:t>
            </a:r>
            <a:r>
              <a:rPr lang="nl-NL" sz="1800" i="0" dirty="0" err="1">
                <a:solidFill>
                  <a:srgbClr val="333333"/>
                </a:solidFill>
                <a:effectLst/>
              </a:rPr>
              <a:t>Schooten</a:t>
            </a:r>
            <a:r>
              <a:rPr lang="nl-NL" sz="1800" i="0" dirty="0">
                <a:solidFill>
                  <a:srgbClr val="333333"/>
                </a:solidFill>
                <a:effectLst/>
              </a:rPr>
              <a:t>, E. van, Haaften, T. van, Janssen, F. </a:t>
            </a:r>
            <a:br>
              <a:rPr lang="nl-NL" sz="1800" i="0" dirty="0">
                <a:solidFill>
                  <a:srgbClr val="333333"/>
                </a:solidFill>
                <a:effectLst/>
              </a:rPr>
            </a:br>
            <a:r>
              <a:rPr lang="nl-NL" sz="1800" i="0" dirty="0">
                <a:solidFill>
                  <a:srgbClr val="333333"/>
                </a:solidFill>
                <a:effectLst/>
              </a:rPr>
              <a:t>&amp; </a:t>
            </a:r>
            <a:r>
              <a:rPr lang="nl-NL" sz="1800" i="0" dirty="0" err="1">
                <a:solidFill>
                  <a:srgbClr val="333333"/>
                </a:solidFill>
                <a:effectLst/>
              </a:rPr>
              <a:t>Glopper</a:t>
            </a:r>
            <a:r>
              <a:rPr lang="nl-NL" sz="1800" i="0" dirty="0">
                <a:solidFill>
                  <a:srgbClr val="333333"/>
                </a:solidFill>
                <a:effectLst/>
              </a:rPr>
              <a:t>, K. de (2021). Hoe zien de alinea’s van onze leerlingen eruit? </a:t>
            </a:r>
            <a:br>
              <a:rPr lang="nl-NL" sz="1800" i="0" dirty="0">
                <a:solidFill>
                  <a:srgbClr val="333333"/>
                </a:solidFill>
                <a:effectLst/>
              </a:rPr>
            </a:br>
            <a:r>
              <a:rPr lang="nl-NL" sz="1800" i="0" dirty="0">
                <a:solidFill>
                  <a:srgbClr val="333333"/>
                </a:solidFill>
                <a:effectLst/>
              </a:rPr>
              <a:t>Over de kenmerken van alinea’s in e-mails en betogende teksten van </a:t>
            </a:r>
            <a:br>
              <a:rPr lang="nl-NL" sz="1800" i="0" dirty="0">
                <a:solidFill>
                  <a:srgbClr val="333333"/>
                </a:solidFill>
                <a:effectLst/>
              </a:rPr>
            </a:br>
            <a:r>
              <a:rPr lang="nl-NL" sz="1800" i="0" dirty="0">
                <a:solidFill>
                  <a:srgbClr val="333333"/>
                </a:solidFill>
                <a:effectLst/>
              </a:rPr>
              <a:t>havoleerlingen. Te verschijnen in </a:t>
            </a:r>
            <a:r>
              <a:rPr lang="nl-NL" sz="1800" i="1" dirty="0">
                <a:solidFill>
                  <a:srgbClr val="333333"/>
                </a:solidFill>
                <a:effectLst/>
              </a:rPr>
              <a:t>Tijdschrift voor Taalbeheersing</a:t>
            </a:r>
            <a:r>
              <a:rPr lang="nl-NL" sz="1800" i="0" dirty="0">
                <a:solidFill>
                  <a:srgbClr val="333333"/>
                </a:solidFill>
                <a:effectLst/>
              </a:rPr>
              <a:t>, </a:t>
            </a:r>
            <a:br>
              <a:rPr lang="nl-NL" sz="1800" i="0" dirty="0">
                <a:solidFill>
                  <a:srgbClr val="333333"/>
                </a:solidFill>
                <a:effectLst/>
              </a:rPr>
            </a:br>
            <a:r>
              <a:rPr lang="nl-NL" sz="1800" i="0" dirty="0">
                <a:solidFill>
                  <a:srgbClr val="333333"/>
                </a:solidFill>
                <a:effectLst/>
              </a:rPr>
              <a:t>nummer 3 van jaargang 2021. </a:t>
            </a:r>
            <a:endParaRPr lang="nl-NL" sz="1800" dirty="0"/>
          </a:p>
          <a:p>
            <a:pPr marL="0" indent="0">
              <a:buNone/>
            </a:pPr>
            <a:r>
              <a:rPr lang="nl-NL" sz="1800" dirty="0"/>
              <a:t> </a:t>
            </a:r>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008" y="4821418"/>
            <a:ext cx="4126992" cy="2036581"/>
          </a:xfrm>
          <a:prstGeom prst="rect">
            <a:avLst/>
          </a:prstGeom>
        </p:spPr>
      </p:pic>
      <p:sp>
        <p:nvSpPr>
          <p:cNvPr id="3" name="Tekstvak 2">
            <a:extLst>
              <a:ext uri="{FF2B5EF4-FFF2-40B4-BE49-F238E27FC236}">
                <a16:creationId xmlns:a16="http://schemas.microsoft.com/office/drawing/2014/main" id="{991351BB-3153-41B8-A8B6-05992229D1DB}"/>
              </a:ext>
            </a:extLst>
          </p:cNvPr>
          <p:cNvSpPr txBox="1"/>
          <p:nvPr/>
        </p:nvSpPr>
        <p:spPr>
          <a:xfrm>
            <a:off x="8065008" y="237744"/>
            <a:ext cx="3758184" cy="646331"/>
          </a:xfrm>
          <a:prstGeom prst="rect">
            <a:avLst/>
          </a:prstGeom>
          <a:noFill/>
          <a:ln w="28575">
            <a:solidFill>
              <a:schemeClr val="accent2">
                <a:lumMod val="75000"/>
              </a:schemeClr>
            </a:solidFill>
            <a:prstDash val="sysDot"/>
          </a:ln>
        </p:spPr>
        <p:txBody>
          <a:bodyPr wrap="square" rtlCol="0">
            <a:spAutoFit/>
          </a:bodyPr>
          <a:lstStyle/>
          <a:p>
            <a:r>
              <a:rPr lang="nl-NL" dirty="0"/>
              <a:t>Met dank aan Gerald </a:t>
            </a:r>
            <a:r>
              <a:rPr lang="nl-NL" dirty="0" err="1"/>
              <a:t>Vruggink</a:t>
            </a:r>
            <a:r>
              <a:rPr lang="nl-NL" dirty="0"/>
              <a:t> van </a:t>
            </a:r>
            <a:r>
              <a:rPr lang="nl-NL" dirty="0">
                <a:hlinkClick r:id="rId4"/>
              </a:rPr>
              <a:t>www.geraldontwerpt.nl</a:t>
            </a:r>
            <a:r>
              <a:rPr lang="nl-NL" dirty="0"/>
              <a:t> voor het logo</a:t>
            </a:r>
          </a:p>
        </p:txBody>
      </p:sp>
    </p:spTree>
    <p:extLst>
      <p:ext uri="{BB962C8B-B14F-4D97-AF65-F5344CB8AC3E}">
        <p14:creationId xmlns:p14="http://schemas.microsoft.com/office/powerpoint/2010/main" val="201437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Van struikelblok naar bouwsteen</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a:xfrm>
            <a:off x="892232" y="1494738"/>
            <a:ext cx="10515601" cy="4000540"/>
          </a:xfrm>
        </p:spPr>
        <p:txBody>
          <a:bodyPr>
            <a:normAutofit fontScale="25000" lnSpcReduction="20000"/>
          </a:bodyPr>
          <a:lstStyle/>
          <a:p>
            <a:pPr marL="0" indent="0">
              <a:buNone/>
            </a:pPr>
            <a:r>
              <a:rPr lang="nl-NL" sz="8600" dirty="0"/>
              <a:t>Mijn / onze (?) frustratie… een alinea van een leerling uit 5-havo</a:t>
            </a:r>
          </a:p>
          <a:p>
            <a:pPr>
              <a:lnSpc>
                <a:spcPct val="120000"/>
              </a:lnSpc>
              <a:buNone/>
            </a:pPr>
            <a:r>
              <a:rPr lang="nl-NL" sz="6400" dirty="0"/>
              <a:t>Ik ben het eens met deze stelling. Het filmpje van </a:t>
            </a:r>
            <a:r>
              <a:rPr lang="nl-NL" sz="6400" dirty="0" err="1"/>
              <a:t>Nieuwsuur</a:t>
            </a:r>
            <a:r>
              <a:rPr lang="nl-NL" sz="6400" dirty="0"/>
              <a:t> ondersteunt de stelling. In het filmpje komt namelijk ook naar </a:t>
            </a:r>
          </a:p>
          <a:p>
            <a:pPr>
              <a:lnSpc>
                <a:spcPct val="120000"/>
              </a:lnSpc>
              <a:buNone/>
            </a:pPr>
            <a:r>
              <a:rPr lang="nl-NL" sz="6400" dirty="0"/>
              <a:t>voren dat de aanslagen in Parijs en Brussel zijn gepleegd door ex jihadisten. Brussel en Parijs zijn heel dichtbij daarom </a:t>
            </a:r>
          </a:p>
          <a:p>
            <a:pPr>
              <a:lnSpc>
                <a:spcPct val="120000"/>
              </a:lnSpc>
              <a:buNone/>
            </a:pPr>
            <a:r>
              <a:rPr lang="nl-NL" sz="6400" dirty="0"/>
              <a:t>moeten we er dus voor zorgen dat de jihadisten het Nederlanderschap wordt ontnomen, zodat de aanslagen niet in </a:t>
            </a:r>
          </a:p>
          <a:p>
            <a:pPr>
              <a:lnSpc>
                <a:spcPct val="120000"/>
              </a:lnSpc>
              <a:buNone/>
            </a:pPr>
            <a:r>
              <a:rPr lang="nl-NL" sz="6400" dirty="0"/>
              <a:t>Nederland kunnen gebeuren. Een voorbeeld van een terugkerende jihadist is Laura H. zulke mensen kan je niet opnemen in </a:t>
            </a:r>
          </a:p>
          <a:p>
            <a:pPr>
              <a:lnSpc>
                <a:spcPct val="120000"/>
              </a:lnSpc>
              <a:buNone/>
            </a:pPr>
            <a:r>
              <a:rPr lang="nl-NL" sz="6400" dirty="0"/>
              <a:t>je samenleving. Mensen zoals Laura zijn in Syrië gehersenspoeld en hebben bijvoorbeeld een trauma of volgen nog steeds de </a:t>
            </a:r>
          </a:p>
          <a:p>
            <a:pPr>
              <a:lnSpc>
                <a:spcPct val="120000"/>
              </a:lnSpc>
              <a:buNone/>
            </a:pPr>
            <a:r>
              <a:rPr lang="nl-NL" sz="6400" dirty="0"/>
              <a:t>ideologie van de islamitische staat op zegt het hoofd van de AIVD. Verder ben ik het eens met hoogleraar terrorisme de heer </a:t>
            </a:r>
          </a:p>
          <a:p>
            <a:pPr>
              <a:lnSpc>
                <a:spcPct val="120000"/>
              </a:lnSpc>
              <a:buNone/>
            </a:pPr>
            <a:r>
              <a:rPr lang="nl-NL" sz="6400" dirty="0"/>
              <a:t>Bakker. Hij zegt namelijk dat als je daar geweest bent dat je onderdeel bent van IS. Je bent er bewust van dat je daarheen </a:t>
            </a:r>
          </a:p>
          <a:p>
            <a:pPr>
              <a:lnSpc>
                <a:spcPct val="120000"/>
              </a:lnSpc>
              <a:buNone/>
            </a:pPr>
            <a:r>
              <a:rPr lang="nl-NL" sz="6400" dirty="0"/>
              <a:t>gaat en je dus meedoet in de strijd. Je weet wat ze gedaan hebben ook al kook je </a:t>
            </a:r>
          </a:p>
          <a:p>
            <a:pPr>
              <a:lnSpc>
                <a:spcPct val="120000"/>
              </a:lnSpc>
              <a:buNone/>
            </a:pPr>
            <a:r>
              <a:rPr lang="nl-NL" sz="6400" dirty="0"/>
              <a:t>voor soldaten je doet direct of indirect mee in de strijd. Ook zegt de heer bakker dat </a:t>
            </a:r>
          </a:p>
          <a:p>
            <a:pPr>
              <a:lnSpc>
                <a:spcPct val="120000"/>
              </a:lnSpc>
              <a:buNone/>
            </a:pPr>
            <a:r>
              <a:rPr lang="nl-NL" sz="6400" dirty="0"/>
              <a:t>alleen al de Nederlandse jihadisten meer dan honderd doden hebben veroorzaakt. </a:t>
            </a:r>
          </a:p>
          <a:p>
            <a:pPr>
              <a:lnSpc>
                <a:spcPct val="120000"/>
              </a:lnSpc>
              <a:buNone/>
            </a:pPr>
            <a:r>
              <a:rPr lang="nl-NL" sz="6400" dirty="0"/>
              <a:t>Deze mensen kunnen gewoon niet terugkeren, want hoe gaan die mensen de </a:t>
            </a:r>
          </a:p>
          <a:p>
            <a:pPr>
              <a:lnSpc>
                <a:spcPct val="120000"/>
              </a:lnSpc>
              <a:buNone/>
            </a:pPr>
            <a:r>
              <a:rPr lang="nl-NL" sz="6400" dirty="0"/>
              <a:t>samenleving verbeteren? </a:t>
            </a:r>
          </a:p>
          <a:p>
            <a:pPr marL="0" indent="0">
              <a:buNone/>
            </a:pPr>
            <a:endParaRPr lang="nl-NL" dirty="0"/>
          </a:p>
        </p:txBody>
      </p:sp>
      <p:sp>
        <p:nvSpPr>
          <p:cNvPr id="3" name="Tekstvak 2">
            <a:extLst>
              <a:ext uri="{FF2B5EF4-FFF2-40B4-BE49-F238E27FC236}">
                <a16:creationId xmlns:a16="http://schemas.microsoft.com/office/drawing/2014/main" id="{5E826AC6-9257-4ABA-AFF0-BE034274A4D2}"/>
              </a:ext>
            </a:extLst>
          </p:cNvPr>
          <p:cNvSpPr txBox="1"/>
          <p:nvPr/>
        </p:nvSpPr>
        <p:spPr>
          <a:xfrm>
            <a:off x="1536803" y="1524961"/>
            <a:ext cx="6418555" cy="3785652"/>
          </a:xfrm>
          <a:prstGeom prst="rect">
            <a:avLst/>
          </a:prstGeom>
          <a:solidFill>
            <a:schemeClr val="bg1"/>
          </a:solidFill>
          <a:ln w="38100">
            <a:solidFill>
              <a:schemeClr val="accent2">
                <a:lumMod val="75000"/>
              </a:schemeClr>
            </a:solidFill>
          </a:ln>
        </p:spPr>
        <p:txBody>
          <a:bodyPr wrap="square" rtlCol="0">
            <a:spAutoFit/>
          </a:bodyPr>
          <a:lstStyle/>
          <a:p>
            <a:pPr algn="ctr"/>
            <a:endParaRPr lang="nl-NL" sz="3600" i="1" dirty="0"/>
          </a:p>
          <a:p>
            <a:pPr algn="ctr"/>
            <a:r>
              <a:rPr lang="nl-NL" sz="3600" i="1" dirty="0"/>
              <a:t>Hoe wil ik je inspireren?</a:t>
            </a:r>
            <a:br>
              <a:rPr lang="nl-NL" sz="3600" i="1" dirty="0"/>
            </a:br>
            <a:endParaRPr lang="nl-NL" sz="3600" i="1" dirty="0"/>
          </a:p>
          <a:p>
            <a:pPr marL="171450" indent="-171450" algn="ctr">
              <a:lnSpc>
                <a:spcPct val="50000"/>
              </a:lnSpc>
              <a:buBlip>
                <a:blip r:embed="rId3"/>
              </a:buBlip>
            </a:pPr>
            <a:r>
              <a:rPr lang="nl-NL" sz="2400" dirty="0"/>
              <a:t>Ik stel mijzelf en mijn onderzoek aan je voor</a:t>
            </a:r>
            <a:br>
              <a:rPr lang="nl-NL" sz="2400" dirty="0"/>
            </a:br>
            <a:endParaRPr lang="nl-NL" sz="2400" dirty="0"/>
          </a:p>
          <a:p>
            <a:pPr marL="171450" indent="-171450" algn="ctr">
              <a:lnSpc>
                <a:spcPct val="50000"/>
              </a:lnSpc>
              <a:buBlip>
                <a:blip r:embed="rId3"/>
              </a:buBlip>
            </a:pPr>
            <a:r>
              <a:rPr lang="nl-NL" sz="2400" dirty="0"/>
              <a:t>Je leert over alinea’s</a:t>
            </a:r>
          </a:p>
          <a:p>
            <a:pPr algn="ctr">
              <a:lnSpc>
                <a:spcPct val="50000"/>
              </a:lnSpc>
            </a:pPr>
            <a:endParaRPr lang="nl-NL" sz="2400" dirty="0"/>
          </a:p>
          <a:p>
            <a:pPr marL="171450" indent="-171450" algn="ctr">
              <a:lnSpc>
                <a:spcPct val="50000"/>
              </a:lnSpc>
              <a:buBlip>
                <a:blip r:embed="rId3"/>
              </a:buBlip>
            </a:pPr>
            <a:r>
              <a:rPr lang="nl-NL" sz="2400" dirty="0"/>
              <a:t>Je past de nieuwe info toe in een eigen</a:t>
            </a:r>
            <a:br>
              <a:rPr lang="nl-NL" sz="2400" dirty="0"/>
            </a:br>
            <a:br>
              <a:rPr lang="nl-NL" sz="2400" dirty="0"/>
            </a:br>
            <a:r>
              <a:rPr lang="nl-NL" sz="2400" dirty="0"/>
              <a:t> schrijfopdracht</a:t>
            </a:r>
          </a:p>
          <a:p>
            <a:pPr marL="171450" indent="-171450" algn="ctr">
              <a:buBlip>
                <a:blip r:embed="rId3"/>
              </a:buBlip>
            </a:pPr>
            <a:endParaRPr lang="nl-NL" sz="2400" dirty="0"/>
          </a:p>
          <a:p>
            <a:pPr marL="171450" indent="-171450" algn="ctr">
              <a:buBlip>
                <a:blip r:embed="rId3"/>
              </a:buBlip>
            </a:pPr>
            <a:endParaRPr lang="nl-NL" sz="2400" dirty="0"/>
          </a:p>
        </p:txBody>
      </p:sp>
    </p:spTree>
    <p:extLst>
      <p:ext uri="{BB962C8B-B14F-4D97-AF65-F5344CB8AC3E}">
        <p14:creationId xmlns:p14="http://schemas.microsoft.com/office/powerpoint/2010/main" val="281900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39DC3"/>
        </a:solidFill>
        <a:effectLst/>
      </p:bgPr>
    </p:bg>
    <p:spTree>
      <p:nvGrpSpPr>
        <p:cNvPr id="1" name=""/>
        <p:cNvGrpSpPr/>
        <p:nvPr/>
      </p:nvGrpSpPr>
      <p:grpSpPr>
        <a:xfrm>
          <a:off x="0" y="0"/>
          <a:ext cx="0" cy="0"/>
          <a:chOff x="0" y="0"/>
          <a:chExt cx="0" cy="0"/>
        </a:xfrm>
      </p:grpSpPr>
      <p:sp>
        <p:nvSpPr>
          <p:cNvPr id="15" name="Freeform: Shape 10">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2">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E52D830F-56BD-434F-888D-6CE6EBCFC07B}"/>
              </a:ext>
            </a:extLst>
          </p:cNvPr>
          <p:cNvPicPr>
            <a:picLocks noChangeAspect="1"/>
          </p:cNvPicPr>
          <p:nvPr/>
        </p:nvPicPr>
        <p:blipFill rotWithShape="1">
          <a:blip r:embed="rId2">
            <a:extLst>
              <a:ext uri="{28A0092B-C50C-407E-A947-70E740481C1C}">
                <a14:useLocalDpi xmlns:a14="http://schemas.microsoft.com/office/drawing/2010/main" val="0"/>
              </a:ext>
            </a:extLst>
          </a:blip>
          <a:srcRect r="2553" b="5181"/>
          <a:stretch/>
        </p:blipFill>
        <p:spPr>
          <a:xfrm>
            <a:off x="321733" y="1625833"/>
            <a:ext cx="3835488" cy="1670092"/>
          </a:xfrm>
          <a:prstGeom prst="rect">
            <a:avLst/>
          </a:prstGeom>
        </p:spPr>
      </p:pic>
      <p:sp>
        <p:nvSpPr>
          <p:cNvPr id="5" name="Rechthoek 4">
            <a:extLst>
              <a:ext uri="{FF2B5EF4-FFF2-40B4-BE49-F238E27FC236}">
                <a16:creationId xmlns:a16="http://schemas.microsoft.com/office/drawing/2014/main" id="{C5F1D7B4-A60C-4DA2-9D37-9A932F409731}"/>
              </a:ext>
            </a:extLst>
          </p:cNvPr>
          <p:cNvSpPr/>
          <p:nvPr/>
        </p:nvSpPr>
        <p:spPr>
          <a:xfrm>
            <a:off x="5760562" y="892669"/>
            <a:ext cx="6920319" cy="4465911"/>
          </a:xfrm>
        </p:spPr>
        <p:txBody>
          <a:bodyPr vert="horz" lIns="91440" tIns="45720" rIns="91440" bIns="45720" rtlCol="0" anchor="t">
            <a:normAutofit/>
          </a:bodyPr>
          <a:lstStyle/>
          <a:p>
            <a:pPr>
              <a:lnSpc>
                <a:spcPct val="90000"/>
              </a:lnSpc>
              <a:spcAft>
                <a:spcPts val="600"/>
              </a:spcAft>
            </a:pPr>
            <a:r>
              <a:rPr lang="en-US" sz="4000" b="1" dirty="0" err="1"/>
              <a:t>Bedankt</a:t>
            </a:r>
            <a:r>
              <a:rPr lang="en-US" sz="4000" b="1" dirty="0"/>
              <a:t> </a:t>
            </a:r>
            <a:r>
              <a:rPr lang="en-US" sz="4000" b="1" dirty="0" err="1"/>
              <a:t>voor</a:t>
            </a:r>
            <a:r>
              <a:rPr lang="en-US" sz="4000" b="1" dirty="0"/>
              <a:t> </a:t>
            </a:r>
            <a:r>
              <a:rPr lang="en-US" sz="4000" b="1" dirty="0" err="1"/>
              <a:t>je</a:t>
            </a:r>
            <a:r>
              <a:rPr lang="en-US" sz="4000" b="1" dirty="0"/>
              <a:t> </a:t>
            </a:r>
            <a:r>
              <a:rPr lang="en-US" sz="4000" b="1" dirty="0" err="1"/>
              <a:t>aandacht</a:t>
            </a:r>
            <a:r>
              <a:rPr lang="en-US" sz="4000" b="1" dirty="0"/>
              <a:t>!</a:t>
            </a:r>
            <a:br>
              <a:rPr lang="en-US" sz="4000" dirty="0"/>
            </a:br>
            <a:endParaRPr lang="en-US" sz="4000" dirty="0"/>
          </a:p>
          <a:p>
            <a:pPr>
              <a:lnSpc>
                <a:spcPct val="90000"/>
              </a:lnSpc>
              <a:spcAft>
                <a:spcPts val="600"/>
              </a:spcAft>
            </a:pPr>
            <a:endParaRPr lang="en-US" sz="2800" dirty="0"/>
          </a:p>
          <a:p>
            <a:pPr>
              <a:lnSpc>
                <a:spcPct val="90000"/>
              </a:lnSpc>
              <a:spcAft>
                <a:spcPts val="600"/>
              </a:spcAft>
            </a:pPr>
            <a:endParaRPr lang="en-US" sz="2800" dirty="0"/>
          </a:p>
          <a:p>
            <a:pPr>
              <a:lnSpc>
                <a:spcPct val="90000"/>
              </a:lnSpc>
              <a:spcAft>
                <a:spcPts val="600"/>
              </a:spcAft>
            </a:pPr>
            <a:r>
              <a:rPr lang="en-US" sz="2800" dirty="0" err="1"/>
              <a:t>Dit</a:t>
            </a:r>
            <a:r>
              <a:rPr lang="en-US" sz="2800" dirty="0"/>
              <a:t> is het </a:t>
            </a:r>
            <a:r>
              <a:rPr lang="en-US" sz="2800" dirty="0" err="1"/>
              <a:t>einde</a:t>
            </a:r>
            <a:r>
              <a:rPr lang="en-US" sz="2800" dirty="0"/>
              <a:t> van </a:t>
            </a:r>
            <a:r>
              <a:rPr lang="en-US" sz="2800" dirty="0" err="1"/>
              <a:t>deze</a:t>
            </a:r>
            <a:r>
              <a:rPr lang="en-US" sz="2800" dirty="0"/>
              <a:t> workshop. </a:t>
            </a:r>
            <a:br>
              <a:rPr lang="en-US" sz="2800" dirty="0"/>
            </a:br>
            <a:r>
              <a:rPr lang="en-US" sz="2800" dirty="0" err="1"/>
              <a:t>Gebruik</a:t>
            </a:r>
            <a:r>
              <a:rPr lang="en-US" sz="2800" dirty="0"/>
              <a:t> de website: </a:t>
            </a:r>
            <a:br>
              <a:rPr lang="en-US" sz="2800" dirty="0"/>
            </a:br>
            <a:r>
              <a:rPr lang="en-US" sz="2000" dirty="0"/>
              <a:t>https://dudoc-alfa.vakdidactiekgw.nl/vonk/programma/</a:t>
            </a:r>
            <a:br>
              <a:rPr lang="en-US" sz="2800" dirty="0"/>
            </a:br>
            <a:r>
              <a:rPr lang="en-US" sz="2800" dirty="0" err="1"/>
              <a:t>voor</a:t>
            </a:r>
            <a:r>
              <a:rPr lang="en-US" sz="2800" dirty="0"/>
              <a:t> het </a:t>
            </a:r>
            <a:r>
              <a:rPr lang="en-US" sz="2800" dirty="0" err="1"/>
              <a:t>vervolg</a:t>
            </a:r>
            <a:r>
              <a:rPr lang="en-US" sz="2800" dirty="0"/>
              <a:t> van de </a:t>
            </a:r>
            <a:r>
              <a:rPr lang="en-US" sz="2800" dirty="0" err="1"/>
              <a:t>inspiratiemiddag</a:t>
            </a:r>
            <a:r>
              <a:rPr lang="en-US" sz="2800" dirty="0"/>
              <a:t>.</a:t>
            </a:r>
          </a:p>
        </p:txBody>
      </p:sp>
      <p:sp>
        <p:nvSpPr>
          <p:cNvPr id="12" name="Ondertitel 2">
            <a:extLst>
              <a:ext uri="{FF2B5EF4-FFF2-40B4-BE49-F238E27FC236}">
                <a16:creationId xmlns:a16="http://schemas.microsoft.com/office/drawing/2014/main" id="{89A3EABD-FDB8-4DA7-815D-8727D02DE65D}"/>
              </a:ext>
            </a:extLst>
          </p:cNvPr>
          <p:cNvSpPr txBox="1">
            <a:spLocks/>
          </p:cNvSpPr>
          <p:nvPr/>
        </p:nvSpPr>
        <p:spPr>
          <a:xfrm>
            <a:off x="8521832" y="5594116"/>
            <a:ext cx="3321156" cy="98636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err="1"/>
              <a:t>Technische</a:t>
            </a:r>
            <a:r>
              <a:rPr lang="en-US" sz="1400" dirty="0"/>
              <a:t> </a:t>
            </a:r>
            <a:r>
              <a:rPr lang="en-US" sz="1400" dirty="0" err="1"/>
              <a:t>problemen</a:t>
            </a:r>
            <a:r>
              <a:rPr lang="en-US" sz="1400" dirty="0"/>
              <a:t>?</a:t>
            </a:r>
          </a:p>
          <a:p>
            <a:pPr marL="0" indent="0">
              <a:buNone/>
            </a:pPr>
            <a:r>
              <a:rPr lang="en-US" sz="1400" dirty="0"/>
              <a:t>Bel </a:t>
            </a:r>
            <a:r>
              <a:rPr lang="en-US" sz="1400" dirty="0" err="1"/>
              <a:t>voor</a:t>
            </a:r>
            <a:r>
              <a:rPr lang="en-US" sz="1400" dirty="0"/>
              <a:t> </a:t>
            </a:r>
            <a:r>
              <a:rPr lang="en-US" sz="1400" dirty="0" err="1"/>
              <a:t>technische</a:t>
            </a:r>
            <a:r>
              <a:rPr lang="en-US" sz="1400" dirty="0"/>
              <a:t> </a:t>
            </a:r>
            <a:r>
              <a:rPr lang="en-US" sz="1400" dirty="0" err="1"/>
              <a:t>ondersteuning</a:t>
            </a:r>
            <a:r>
              <a:rPr lang="en-US" sz="1400" dirty="0"/>
              <a:t> tot 15:30 met Renate van </a:t>
            </a:r>
            <a:r>
              <a:rPr lang="en-US" sz="1400" dirty="0" err="1"/>
              <a:t>Keulen</a:t>
            </a:r>
            <a:r>
              <a:rPr lang="en-US" sz="1400" dirty="0"/>
              <a:t> 0616480867 </a:t>
            </a:r>
            <a:r>
              <a:rPr lang="en-US" sz="1400" dirty="0" err="1"/>
              <a:t>en</a:t>
            </a:r>
            <a:r>
              <a:rPr lang="en-US" sz="1400" dirty="0"/>
              <a:t> </a:t>
            </a:r>
            <a:r>
              <a:rPr lang="en-US" sz="1400" dirty="0" err="1"/>
              <a:t>vanaf</a:t>
            </a:r>
            <a:r>
              <a:rPr lang="en-US" sz="1400" dirty="0"/>
              <a:t> 15:30 met Gijs Leenders 0681241834.</a:t>
            </a:r>
          </a:p>
          <a:p>
            <a:endParaRPr lang="en-US" sz="1800" dirty="0"/>
          </a:p>
        </p:txBody>
      </p:sp>
      <p:sp>
        <p:nvSpPr>
          <p:cNvPr id="14" name="Rechthoek 13">
            <a:extLst>
              <a:ext uri="{FF2B5EF4-FFF2-40B4-BE49-F238E27FC236}">
                <a16:creationId xmlns:a16="http://schemas.microsoft.com/office/drawing/2014/main" id="{F060B8A8-B881-4EB6-96CD-111DBAEBA40E}"/>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87210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rgbClr val="0070C0"/>
                </a:solidFill>
              </a:rPr>
              <a:t>Een snelle analyse</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p:txBody>
          <a:bodyPr>
            <a:normAutofit fontScale="92500" lnSpcReduction="10000"/>
          </a:bodyPr>
          <a:lstStyle/>
          <a:p>
            <a:pPr>
              <a:buBlip>
                <a:blip r:embed="rId2"/>
              </a:buBlip>
            </a:pPr>
            <a:r>
              <a:rPr lang="nl-NL" sz="2400" dirty="0"/>
              <a:t>Docenten bieden informatie over alineaopbouw niet tot nauwelijks aan</a:t>
            </a:r>
            <a:r>
              <a:rPr lang="nl-NL" dirty="0"/>
              <a:t> </a:t>
            </a:r>
            <a:br>
              <a:rPr lang="nl-NL" dirty="0"/>
            </a:br>
            <a:r>
              <a:rPr lang="nl-NL" sz="1600" dirty="0"/>
              <a:t>(</a:t>
            </a:r>
            <a:r>
              <a:rPr lang="nl-NL" sz="1600" dirty="0" err="1"/>
              <a:t>Meestringa</a:t>
            </a:r>
            <a:r>
              <a:rPr lang="nl-NL" sz="1600" dirty="0"/>
              <a:t> &amp; Ravesloot, 2013)</a:t>
            </a:r>
          </a:p>
          <a:p>
            <a:pPr>
              <a:buBlip>
                <a:blip r:embed="rId2"/>
              </a:buBlip>
            </a:pPr>
            <a:r>
              <a:rPr lang="nl-NL" sz="2400" dirty="0"/>
              <a:t>Lesmethodes Nederlands zijn niet eenduidig in hun presentatie van de alineanormen </a:t>
            </a:r>
            <a:br>
              <a:rPr lang="nl-NL" sz="2400" dirty="0"/>
            </a:br>
            <a:r>
              <a:rPr lang="nl-NL" sz="1800" dirty="0"/>
              <a:t>(Van Winden et al., 2020)</a:t>
            </a:r>
          </a:p>
          <a:p>
            <a:pPr>
              <a:buBlip>
                <a:blip r:embed="rId2"/>
              </a:buBlip>
            </a:pPr>
            <a:r>
              <a:rPr lang="nl-NL" sz="2400" dirty="0"/>
              <a:t>Er is variatie in wat de taaladviesboeken voorschrijven</a:t>
            </a:r>
            <a:r>
              <a:rPr lang="nl-NL" dirty="0"/>
              <a:t> </a:t>
            </a:r>
            <a:r>
              <a:rPr lang="nl-NL" sz="1800" dirty="0"/>
              <a:t>(Van Winden et al., 2020)</a:t>
            </a:r>
          </a:p>
          <a:p>
            <a:pPr>
              <a:buNone/>
            </a:pPr>
            <a:endParaRPr lang="nl-NL" sz="2400" dirty="0"/>
          </a:p>
          <a:p>
            <a:pPr>
              <a:buNone/>
            </a:pPr>
            <a:r>
              <a:rPr lang="nl-NL" dirty="0">
                <a:solidFill>
                  <a:srgbClr val="0070C0"/>
                </a:solidFill>
              </a:rPr>
              <a:t>M A </a:t>
            </a:r>
            <a:r>
              <a:rPr lang="nl-NL" dirty="0" err="1">
                <a:solidFill>
                  <a:srgbClr val="0070C0"/>
                </a:solidFill>
              </a:rPr>
              <a:t>A</a:t>
            </a:r>
            <a:r>
              <a:rPr lang="nl-NL" dirty="0">
                <a:solidFill>
                  <a:srgbClr val="0070C0"/>
                </a:solidFill>
              </a:rPr>
              <a:t> R</a:t>
            </a:r>
          </a:p>
          <a:p>
            <a:pPr>
              <a:buNone/>
            </a:pPr>
            <a:endParaRPr lang="nl-NL" sz="1800" dirty="0"/>
          </a:p>
          <a:p>
            <a:pPr>
              <a:buBlip>
                <a:blip r:embed="rId2"/>
              </a:buBlip>
            </a:pPr>
            <a:r>
              <a:rPr lang="nl-NL" sz="2400" dirty="0"/>
              <a:t>Het referentiekader eist wel van leerlingen op niveau 3F dat</a:t>
            </a:r>
            <a:br>
              <a:rPr lang="nl-NL" sz="2400" dirty="0"/>
            </a:br>
            <a:r>
              <a:rPr lang="nl-NL" sz="2400" dirty="0"/>
              <a:t>ze concrete en complete alinea’s schrijven </a:t>
            </a:r>
            <a:r>
              <a:rPr lang="nl-NL" sz="1800" dirty="0"/>
              <a:t>(Expertgroep </a:t>
            </a:r>
            <a:br>
              <a:rPr lang="nl-NL" sz="1800" dirty="0"/>
            </a:br>
            <a:r>
              <a:rPr lang="nl-NL" sz="1800" dirty="0"/>
              <a:t>Doorlopende Leerlijnen, 2008)</a:t>
            </a:r>
          </a:p>
          <a:p>
            <a:pPr>
              <a:buBlip>
                <a:blip r:embed="rId2"/>
              </a:buBlip>
            </a:pPr>
            <a:r>
              <a:rPr lang="nl-NL" sz="2400" dirty="0"/>
              <a:t>En de maatschappij doet dat eigenlijk ook, want we verwachten </a:t>
            </a:r>
            <a:br>
              <a:rPr lang="nl-NL" sz="2400" dirty="0"/>
            </a:br>
            <a:r>
              <a:rPr lang="nl-NL" sz="2400" dirty="0"/>
              <a:t>dat mensen zich begrijpelijk en functioneel uitdrukken op papier.</a:t>
            </a:r>
          </a:p>
          <a:p>
            <a:pPr>
              <a:buNone/>
            </a:pPr>
            <a:endParaRPr lang="nl-NL" dirty="0">
              <a:solidFill>
                <a:srgbClr val="0070C0"/>
              </a:solidFill>
            </a:endParaRPr>
          </a:p>
          <a:p>
            <a:pPr>
              <a:buBlip>
                <a:blip r:embed="rId2"/>
              </a:buBlip>
            </a:pPr>
            <a:endParaRPr lang="nl-NL" dirty="0"/>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648" y="5397623"/>
            <a:ext cx="2959352" cy="1460376"/>
          </a:xfrm>
          <a:prstGeom prst="rect">
            <a:avLst/>
          </a:prstGeom>
        </p:spPr>
      </p:pic>
      <p:sp>
        <p:nvSpPr>
          <p:cNvPr id="7" name="Ovaal 6">
            <a:extLst>
              <a:ext uri="{FF2B5EF4-FFF2-40B4-BE49-F238E27FC236}">
                <a16:creationId xmlns:a16="http://schemas.microsoft.com/office/drawing/2014/main" id="{79FBA79B-FE42-4D69-94BE-9B6BDBFC93CA}"/>
              </a:ext>
            </a:extLst>
          </p:cNvPr>
          <p:cNvSpPr/>
          <p:nvPr/>
        </p:nvSpPr>
        <p:spPr>
          <a:xfrm>
            <a:off x="8780016" y="115412"/>
            <a:ext cx="3089428" cy="180216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nl-NL" sz="1200" i="1" dirty="0">
                <a:solidFill>
                  <a:schemeClr val="tx1"/>
                </a:solidFill>
              </a:rPr>
              <a:t>‘We hebben als lezers de alinea nodig om een tekst te kunnen begrijpen. Dan moeten we er als schrijvers ook bij stil staan.’</a:t>
            </a:r>
            <a:br>
              <a:rPr lang="nl-NL" sz="1200" i="1" dirty="0">
                <a:solidFill>
                  <a:schemeClr val="tx1"/>
                </a:solidFill>
              </a:rPr>
            </a:br>
            <a:r>
              <a:rPr lang="nl-NL" sz="900" dirty="0">
                <a:solidFill>
                  <a:schemeClr val="tx1"/>
                </a:solidFill>
              </a:rPr>
              <a:t>docent Nederlands, november 2018</a:t>
            </a:r>
            <a:endParaRPr lang="nl-NL" sz="1200" dirty="0">
              <a:solidFill>
                <a:schemeClr val="tx1"/>
              </a:solidFill>
            </a:endParaRPr>
          </a:p>
        </p:txBody>
      </p:sp>
      <p:sp>
        <p:nvSpPr>
          <p:cNvPr id="10" name="Ovaal 9">
            <a:extLst>
              <a:ext uri="{FF2B5EF4-FFF2-40B4-BE49-F238E27FC236}">
                <a16:creationId xmlns:a16="http://schemas.microsoft.com/office/drawing/2014/main" id="{F719B2D5-416B-481A-8B4B-530765240B30}"/>
              </a:ext>
            </a:extLst>
          </p:cNvPr>
          <p:cNvSpPr/>
          <p:nvPr/>
        </p:nvSpPr>
        <p:spPr>
          <a:xfrm>
            <a:off x="8910090" y="3524434"/>
            <a:ext cx="2959353" cy="180216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200" i="1" dirty="0"/>
              <a:t>‘</a:t>
            </a:r>
            <a:r>
              <a:rPr lang="nl-NL" sz="1200" i="1" dirty="0">
                <a:solidFill>
                  <a:schemeClr val="tx1"/>
                </a:solidFill>
              </a:rPr>
              <a:t>‘We beoordelen een schoolexamentekst per alinea, maar in de les doen we er eigenlijk niets mee.’</a:t>
            </a:r>
            <a:br>
              <a:rPr lang="nl-NL" sz="1200" i="1" dirty="0">
                <a:solidFill>
                  <a:schemeClr val="tx1"/>
                </a:solidFill>
              </a:rPr>
            </a:br>
            <a:r>
              <a:rPr lang="nl-NL" sz="900" dirty="0">
                <a:solidFill>
                  <a:schemeClr val="tx1"/>
                </a:solidFill>
              </a:rPr>
              <a:t>docent Nederlands, november 2018</a:t>
            </a:r>
            <a:endParaRPr lang="nl-NL" sz="1200" dirty="0"/>
          </a:p>
        </p:txBody>
      </p:sp>
    </p:spTree>
    <p:extLst>
      <p:ext uri="{BB962C8B-B14F-4D97-AF65-F5344CB8AC3E}">
        <p14:creationId xmlns:p14="http://schemas.microsoft.com/office/powerpoint/2010/main" val="72698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p:txBody>
          <a:bodyPr/>
          <a:lstStyle/>
          <a:p>
            <a:r>
              <a:rPr lang="nl-NL" dirty="0">
                <a:solidFill>
                  <a:schemeClr val="accent3">
                    <a:lumMod val="75000"/>
                  </a:schemeClr>
                </a:solidFill>
              </a:rPr>
              <a:t>Ja, dat kan!</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7">
            <a:extLst>
              <a:ext uri="{FF2B5EF4-FFF2-40B4-BE49-F238E27FC236}">
                <a16:creationId xmlns:a16="http://schemas.microsoft.com/office/drawing/2014/main" id="{46B5E26C-D9E7-4C45-8916-217C6EF311BC}"/>
              </a:ext>
            </a:extLst>
          </p:cNvPr>
          <p:cNvSpPr>
            <a:spLocks noGrp="1"/>
          </p:cNvSpPr>
          <p:nvPr>
            <p:ph idx="1"/>
          </p:nvPr>
        </p:nvSpPr>
        <p:spPr/>
        <p:txBody>
          <a:bodyPr/>
          <a:lstStyle/>
          <a:p>
            <a:pPr>
              <a:buNone/>
            </a:pPr>
            <a:r>
              <a:rPr lang="nl-NL" sz="2400" dirty="0"/>
              <a:t>--- als docenten de alinea niet meer als een vanzelfsprekendheid beschouwen. </a:t>
            </a:r>
            <a:br>
              <a:rPr lang="nl-NL" sz="2400" dirty="0"/>
            </a:br>
            <a:r>
              <a:rPr lang="nl-NL" sz="2000" dirty="0">
                <a:solidFill>
                  <a:srgbClr val="0070C0"/>
                </a:solidFill>
                <a:sym typeface="Wingdings" panose="05000000000000000000" pitchFamily="2" charset="2"/>
              </a:rPr>
              <a:t></a:t>
            </a:r>
            <a:r>
              <a:rPr lang="nl-NL" sz="2000" i="1" dirty="0">
                <a:solidFill>
                  <a:srgbClr val="0070C0"/>
                </a:solidFill>
                <a:sym typeface="Wingdings" pitchFamily="2" charset="2"/>
              </a:rPr>
              <a:t> voorzien in kennis</a:t>
            </a:r>
            <a:br>
              <a:rPr lang="nl-NL" sz="2400" i="1" dirty="0">
                <a:solidFill>
                  <a:srgbClr val="0070C0"/>
                </a:solidFill>
                <a:sym typeface="Wingdings" pitchFamily="2" charset="2"/>
              </a:rPr>
            </a:br>
            <a:endParaRPr lang="nl-NL" sz="2400" i="1" dirty="0">
              <a:solidFill>
                <a:srgbClr val="0070C0"/>
              </a:solidFill>
              <a:sym typeface="Wingdings" pitchFamily="2" charset="2"/>
            </a:endParaRPr>
          </a:p>
          <a:p>
            <a:pPr>
              <a:buNone/>
            </a:pPr>
            <a:r>
              <a:rPr lang="nl-NL" sz="2400" dirty="0"/>
              <a:t>--- als we voor docenten en leerlingen een didactiek ontwikkelen waarin het structureren en formuleren centraal staat. </a:t>
            </a:r>
            <a:br>
              <a:rPr lang="nl-NL" sz="2400" dirty="0"/>
            </a:br>
            <a:r>
              <a:rPr lang="nl-NL" sz="2000" dirty="0">
                <a:solidFill>
                  <a:srgbClr val="0070C0"/>
                </a:solidFill>
                <a:sym typeface="Wingdings" pitchFamily="2" charset="2"/>
              </a:rPr>
              <a:t> </a:t>
            </a:r>
            <a:r>
              <a:rPr lang="nl-NL" sz="2000" i="1" dirty="0">
                <a:solidFill>
                  <a:srgbClr val="0070C0"/>
                </a:solidFill>
                <a:sym typeface="Wingdings" pitchFamily="2" charset="2"/>
              </a:rPr>
              <a:t>voorzien in materiaal</a:t>
            </a:r>
            <a:endParaRPr lang="nl-NL" sz="2400" i="1" dirty="0">
              <a:solidFill>
                <a:srgbClr val="0070C0"/>
              </a:solidFill>
              <a:sym typeface="Wingdings" pitchFamily="2" charset="2"/>
            </a:endParaRPr>
          </a:p>
          <a:p>
            <a:pPr>
              <a:buNone/>
            </a:pPr>
            <a:endParaRPr lang="nl-NL" sz="2400" i="1" dirty="0">
              <a:solidFill>
                <a:srgbClr val="0070C0"/>
              </a:solidFill>
              <a:sym typeface="Wingdings" pitchFamily="2" charset="2"/>
            </a:endParaRPr>
          </a:p>
          <a:p>
            <a:pPr>
              <a:buNone/>
            </a:pPr>
            <a:r>
              <a:rPr lang="nl-NL" sz="2400" dirty="0">
                <a:sym typeface="Wingdings" pitchFamily="2" charset="2"/>
              </a:rPr>
              <a:t>--- als we de alinea als teksteenheid meer aandacht geven </a:t>
            </a:r>
            <a:br>
              <a:rPr lang="nl-NL" sz="2400" dirty="0">
                <a:sym typeface="Wingdings" pitchFamily="2" charset="2"/>
              </a:rPr>
            </a:br>
            <a:r>
              <a:rPr lang="nl-NL" sz="2000" dirty="0">
                <a:solidFill>
                  <a:srgbClr val="0070C0"/>
                </a:solidFill>
                <a:sym typeface="Wingdings" pitchFamily="2" charset="2"/>
              </a:rPr>
              <a:t></a:t>
            </a:r>
            <a:r>
              <a:rPr lang="nl-NL" sz="2000" i="1" dirty="0">
                <a:solidFill>
                  <a:srgbClr val="0070C0"/>
                </a:solidFill>
                <a:sym typeface="Wingdings" pitchFamily="2" charset="2"/>
              </a:rPr>
              <a:t> focus op kleiner element dan een tekst</a:t>
            </a:r>
            <a:endParaRPr lang="nl-NL" sz="2400" i="1" dirty="0">
              <a:solidFill>
                <a:srgbClr val="0070C0"/>
              </a:solidFill>
            </a:endParaRPr>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Tree>
    <p:extLst>
      <p:ext uri="{BB962C8B-B14F-4D97-AF65-F5344CB8AC3E}">
        <p14:creationId xmlns:p14="http://schemas.microsoft.com/office/powerpoint/2010/main" val="130065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C9332-370B-4C2F-8018-2794AA9E4C43}"/>
              </a:ext>
            </a:extLst>
          </p:cNvPr>
          <p:cNvSpPr>
            <a:spLocks noGrp="1"/>
          </p:cNvSpPr>
          <p:nvPr>
            <p:ph type="title"/>
          </p:nvPr>
        </p:nvSpPr>
        <p:spPr>
          <a:xfrm>
            <a:off x="838200" y="352315"/>
            <a:ext cx="10515600" cy="1325563"/>
          </a:xfrm>
        </p:spPr>
        <p:txBody>
          <a:bodyPr/>
          <a:lstStyle/>
          <a:p>
            <a:r>
              <a:rPr lang="nl-NL" dirty="0">
                <a:solidFill>
                  <a:schemeClr val="accent3">
                    <a:lumMod val="75000"/>
                  </a:schemeClr>
                </a:solidFill>
              </a:rPr>
              <a:t>Voorzien in kennis</a:t>
            </a:r>
          </a:p>
        </p:txBody>
      </p:sp>
      <p:sp>
        <p:nvSpPr>
          <p:cNvPr id="6" name="Rechthoek 5">
            <a:extLst>
              <a:ext uri="{FF2B5EF4-FFF2-40B4-BE49-F238E27FC236}">
                <a16:creationId xmlns:a16="http://schemas.microsoft.com/office/drawing/2014/main" id="{2ADAD0E8-D4E7-4AA8-8F4B-BB499FD98E68}"/>
              </a:ext>
            </a:extLst>
          </p:cNvPr>
          <p:cNvSpPr/>
          <p:nvPr/>
        </p:nvSpPr>
        <p:spPr>
          <a:xfrm>
            <a:off x="0" y="0"/>
            <a:ext cx="12192000" cy="6858000"/>
          </a:xfrm>
          <a:prstGeom prst="rect">
            <a:avLst/>
          </a:prstGeom>
          <a:noFill/>
          <a:ln w="174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inhoud 4">
            <a:extLst>
              <a:ext uri="{FF2B5EF4-FFF2-40B4-BE49-F238E27FC236}">
                <a16:creationId xmlns:a16="http://schemas.microsoft.com/office/drawing/2014/main" id="{FA5FD2A9-D9C3-4F8D-B84F-3ED39977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358" y="4767308"/>
            <a:ext cx="4236642" cy="2090691"/>
          </a:xfrm>
          <a:prstGeom prst="rect">
            <a:avLst/>
          </a:prstGeom>
        </p:spPr>
      </p:pic>
      <p:sp>
        <p:nvSpPr>
          <p:cNvPr id="3" name="Ovaal 2">
            <a:extLst>
              <a:ext uri="{FF2B5EF4-FFF2-40B4-BE49-F238E27FC236}">
                <a16:creationId xmlns:a16="http://schemas.microsoft.com/office/drawing/2014/main" id="{8D901433-A95D-4FE8-B2CF-1B20246CFB74}"/>
              </a:ext>
            </a:extLst>
          </p:cNvPr>
          <p:cNvSpPr/>
          <p:nvPr/>
        </p:nvSpPr>
        <p:spPr>
          <a:xfrm>
            <a:off x="8771138" y="266329"/>
            <a:ext cx="3001762" cy="141155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Samenhang is een wezenlijk kenmerk van een begrijpelijke tekst </a:t>
            </a:r>
            <a:r>
              <a:rPr lang="nl-NL" sz="1200" dirty="0"/>
              <a:t>(Pander Maat, 2002)</a:t>
            </a:r>
            <a:endParaRPr lang="nl-NL" sz="1400" dirty="0"/>
          </a:p>
        </p:txBody>
      </p:sp>
      <p:graphicFrame>
        <p:nvGraphicFramePr>
          <p:cNvPr id="13" name="Tijdelijke aanduiding voor inhoud 12">
            <a:extLst>
              <a:ext uri="{FF2B5EF4-FFF2-40B4-BE49-F238E27FC236}">
                <a16:creationId xmlns:a16="http://schemas.microsoft.com/office/drawing/2014/main" id="{4A22061B-95A1-4BB3-B5C5-52925F20390C}"/>
              </a:ext>
            </a:extLst>
          </p:cNvPr>
          <p:cNvGraphicFramePr>
            <a:graphicFrameLocks noGrp="1"/>
          </p:cNvGraphicFramePr>
          <p:nvPr>
            <p:ph idx="1"/>
            <p:extLst>
              <p:ext uri="{D42A27DB-BD31-4B8C-83A1-F6EECF244321}">
                <p14:modId xmlns:p14="http://schemas.microsoft.com/office/powerpoint/2010/main" val="3397632281"/>
              </p:ext>
            </p:extLst>
          </p:nvPr>
        </p:nvGraphicFramePr>
        <p:xfrm>
          <a:off x="228599" y="1443529"/>
          <a:ext cx="6467475" cy="5301425"/>
        </p:xfrm>
        <a:graphic>
          <a:graphicData uri="http://schemas.openxmlformats.org/drawingml/2006/table">
            <a:tbl>
              <a:tblPr firstRow="1" firstCol="1" bandRow="1">
                <a:tableStyleId>{5C22544A-7EE6-4342-B048-85BDC9FD1C3A}</a:tableStyleId>
              </a:tblPr>
              <a:tblGrid>
                <a:gridCol w="1511707">
                  <a:extLst>
                    <a:ext uri="{9D8B030D-6E8A-4147-A177-3AD203B41FA5}">
                      <a16:colId xmlns:a16="http://schemas.microsoft.com/office/drawing/2014/main" val="1966123950"/>
                    </a:ext>
                  </a:extLst>
                </a:gridCol>
                <a:gridCol w="448008">
                  <a:extLst>
                    <a:ext uri="{9D8B030D-6E8A-4147-A177-3AD203B41FA5}">
                      <a16:colId xmlns:a16="http://schemas.microsoft.com/office/drawing/2014/main" val="764091752"/>
                    </a:ext>
                  </a:extLst>
                </a:gridCol>
                <a:gridCol w="4507760">
                  <a:extLst>
                    <a:ext uri="{9D8B030D-6E8A-4147-A177-3AD203B41FA5}">
                      <a16:colId xmlns:a16="http://schemas.microsoft.com/office/drawing/2014/main" val="137654996"/>
                    </a:ext>
                  </a:extLst>
                </a:gridCol>
              </a:tblGrid>
              <a:tr h="295543">
                <a:tc>
                  <a:txBody>
                    <a:bodyPr/>
                    <a:lstStyle/>
                    <a:p>
                      <a:pPr algn="l">
                        <a:lnSpc>
                          <a:spcPct val="115000"/>
                        </a:lnSpc>
                        <a:spcAft>
                          <a:spcPts val="1000"/>
                        </a:spcAft>
                      </a:pPr>
                      <a:r>
                        <a:rPr lang="nl-NL" sz="1000" dirty="0">
                          <a:solidFill>
                            <a:schemeClr val="tx1"/>
                          </a:solidFill>
                          <a:effectLst/>
                        </a:rPr>
                        <a:t>Categorie</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000" dirty="0">
                          <a:solidFill>
                            <a:schemeClr val="tx1"/>
                          </a:solidFill>
                          <a:effectLst/>
                        </a:rPr>
                        <a:t>Nr.</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000" dirty="0">
                          <a:solidFill>
                            <a:schemeClr val="tx1"/>
                          </a:solidFill>
                          <a:effectLst/>
                        </a:rPr>
                        <a:t>Norm</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3058306869"/>
                  </a:ext>
                </a:extLst>
              </a:tr>
              <a:tr h="670627">
                <a:tc rowSpan="2">
                  <a:txBody>
                    <a:bodyPr/>
                    <a:lstStyle/>
                    <a:p>
                      <a:pPr algn="l">
                        <a:lnSpc>
                          <a:spcPct val="115000"/>
                        </a:lnSpc>
                        <a:spcAft>
                          <a:spcPts val="1000"/>
                        </a:spcAft>
                      </a:pPr>
                      <a:r>
                        <a:rPr lang="nl-NL" sz="1000" dirty="0">
                          <a:solidFill>
                            <a:schemeClr val="tx1"/>
                          </a:solidFill>
                          <a:effectLst/>
                        </a:rPr>
                        <a:t>Afbakening van de alinea</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000" dirty="0">
                          <a:effectLst/>
                        </a:rPr>
                        <a:t>1</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000" dirty="0">
                          <a:effectLst/>
                        </a:rPr>
                        <a:t>De schrijver gebruikt een van de volgende manieren om te markeren dat een nieuwe alinea begint</a:t>
                      </a:r>
                      <a:br>
                        <a:rPr lang="nl-NL" sz="1000" dirty="0">
                          <a:effectLst/>
                        </a:rPr>
                      </a:br>
                      <a:r>
                        <a:rPr lang="nl-NL" sz="1000" dirty="0">
                          <a:effectLst/>
                        </a:rPr>
                        <a:t>[a] inspringen</a:t>
                      </a:r>
                      <a:br>
                        <a:rPr lang="nl-NL" sz="1000" dirty="0">
                          <a:effectLst/>
                        </a:rPr>
                      </a:br>
                      <a:r>
                        <a:rPr lang="nl-NL" sz="1000" dirty="0">
                          <a:effectLst/>
                        </a:rPr>
                        <a:t>[b] een witregel gebruiken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1995891068"/>
                  </a:ext>
                </a:extLst>
              </a:tr>
              <a:tr h="160166">
                <a:tc vMerge="1">
                  <a:txBody>
                    <a:bodyPr/>
                    <a:lstStyle/>
                    <a:p>
                      <a:endParaRPr lang="nl-NL"/>
                    </a:p>
                  </a:txBody>
                  <a:tcPr/>
                </a:tc>
                <a:tc>
                  <a:txBody>
                    <a:bodyPr/>
                    <a:lstStyle/>
                    <a:p>
                      <a:pPr algn="ctr">
                        <a:lnSpc>
                          <a:spcPct val="115000"/>
                        </a:lnSpc>
                        <a:spcAft>
                          <a:spcPts val="1000"/>
                        </a:spcAft>
                      </a:pPr>
                      <a:r>
                        <a:rPr lang="nl-NL" sz="1000">
                          <a:effectLst/>
                        </a:rPr>
                        <a:t>2</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a:effectLst/>
                        </a:rPr>
                        <a:t>Een alinea bestaat uit ten minste twee zinnen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375115532"/>
                  </a:ext>
                </a:extLst>
              </a:tr>
              <a:tr h="160166">
                <a:tc rowSpan="3">
                  <a:txBody>
                    <a:bodyPr/>
                    <a:lstStyle/>
                    <a:p>
                      <a:pPr algn="l">
                        <a:lnSpc>
                          <a:spcPct val="115000"/>
                        </a:lnSpc>
                        <a:spcAft>
                          <a:spcPts val="1000"/>
                        </a:spcAft>
                      </a:pPr>
                      <a:r>
                        <a:rPr lang="nl-NL" sz="1000" dirty="0">
                          <a:solidFill>
                            <a:schemeClr val="tx1"/>
                          </a:solidFill>
                          <a:effectLst/>
                        </a:rPr>
                        <a:t>Coherentie op globaal structuurniveau</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000">
                          <a:effectLst/>
                        </a:rPr>
                        <a:t>3</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a:effectLst/>
                        </a:rPr>
                        <a:t>De functie van de alinea is herkenbaar</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3344306874"/>
                  </a:ext>
                </a:extLst>
              </a:tr>
              <a:tr h="242255">
                <a:tc vMerge="1">
                  <a:txBody>
                    <a:bodyPr/>
                    <a:lstStyle/>
                    <a:p>
                      <a:endParaRPr lang="nl-NL"/>
                    </a:p>
                  </a:txBody>
                  <a:tcPr/>
                </a:tc>
                <a:tc>
                  <a:txBody>
                    <a:bodyPr/>
                    <a:lstStyle/>
                    <a:p>
                      <a:pPr algn="ctr">
                        <a:lnSpc>
                          <a:spcPct val="115000"/>
                        </a:lnSpc>
                        <a:spcAft>
                          <a:spcPts val="1000"/>
                        </a:spcAft>
                      </a:pPr>
                      <a:r>
                        <a:rPr lang="nl-NL" sz="1000">
                          <a:effectLst/>
                        </a:rPr>
                        <a:t>4</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dirty="0">
                          <a:effectLst/>
                        </a:rPr>
                        <a:t>De alinea hangt samen met de centrale boodschap van de tekst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12609406"/>
                  </a:ext>
                </a:extLst>
              </a:tr>
              <a:tr h="256833">
                <a:tc vMerge="1">
                  <a:txBody>
                    <a:bodyPr/>
                    <a:lstStyle/>
                    <a:p>
                      <a:endParaRPr lang="nl-NL"/>
                    </a:p>
                  </a:txBody>
                  <a:tcPr/>
                </a:tc>
                <a:tc>
                  <a:txBody>
                    <a:bodyPr/>
                    <a:lstStyle/>
                    <a:p>
                      <a:pPr algn="ctr">
                        <a:lnSpc>
                          <a:spcPct val="115000"/>
                        </a:lnSpc>
                        <a:spcAft>
                          <a:spcPts val="1000"/>
                        </a:spcAft>
                      </a:pPr>
                      <a:r>
                        <a:rPr lang="nl-NL" sz="1000">
                          <a:effectLst/>
                        </a:rPr>
                        <a:t>5</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a:effectLst/>
                        </a:rPr>
                        <a:t>De kernzin ondersteunt de centrale boodschap van de tekst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07938250"/>
                  </a:ext>
                </a:extLst>
              </a:tr>
              <a:tr h="160166">
                <a:tc rowSpan="4">
                  <a:txBody>
                    <a:bodyPr/>
                    <a:lstStyle/>
                    <a:p>
                      <a:pPr algn="l">
                        <a:lnSpc>
                          <a:spcPct val="115000"/>
                        </a:lnSpc>
                        <a:spcAft>
                          <a:spcPts val="1000"/>
                        </a:spcAft>
                      </a:pPr>
                      <a:r>
                        <a:rPr lang="nl-NL" sz="1000" dirty="0">
                          <a:solidFill>
                            <a:schemeClr val="tx1"/>
                          </a:solidFill>
                          <a:effectLst/>
                        </a:rPr>
                        <a:t>Coherentie op lokaal structuurniveau: thematische samenhang</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000">
                          <a:effectLst/>
                        </a:rPr>
                        <a:t>6</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a:effectLst/>
                        </a:rPr>
                        <a:t>De alinea beslaat één deelonderwerp van de tekst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808392475"/>
                  </a:ext>
                </a:extLst>
              </a:tr>
              <a:tr h="242255">
                <a:tc vMerge="1">
                  <a:txBody>
                    <a:bodyPr/>
                    <a:lstStyle/>
                    <a:p>
                      <a:endParaRPr lang="nl-NL"/>
                    </a:p>
                  </a:txBody>
                  <a:tcPr/>
                </a:tc>
                <a:tc>
                  <a:txBody>
                    <a:bodyPr/>
                    <a:lstStyle/>
                    <a:p>
                      <a:pPr algn="ctr">
                        <a:lnSpc>
                          <a:spcPct val="115000"/>
                        </a:lnSpc>
                        <a:spcAft>
                          <a:spcPts val="1000"/>
                        </a:spcAft>
                      </a:pPr>
                      <a:r>
                        <a:rPr lang="nl-NL" sz="1000">
                          <a:effectLst/>
                        </a:rPr>
                        <a:t>7</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dirty="0">
                          <a:effectLst/>
                        </a:rPr>
                        <a:t>De belangrijkste uitspraak over het deelonderwerp staat in de kernzin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914381739"/>
                  </a:ext>
                </a:extLst>
              </a:tr>
              <a:tr h="160166">
                <a:tc vMerge="1">
                  <a:txBody>
                    <a:bodyPr/>
                    <a:lstStyle/>
                    <a:p>
                      <a:endParaRPr lang="nl-NL"/>
                    </a:p>
                  </a:txBody>
                  <a:tcPr/>
                </a:tc>
                <a:tc>
                  <a:txBody>
                    <a:bodyPr/>
                    <a:lstStyle/>
                    <a:p>
                      <a:pPr algn="ctr">
                        <a:lnSpc>
                          <a:spcPct val="115000"/>
                        </a:lnSpc>
                        <a:spcAft>
                          <a:spcPts val="1000"/>
                        </a:spcAft>
                      </a:pPr>
                      <a:r>
                        <a:rPr lang="nl-NL" sz="1000">
                          <a:effectLst/>
                        </a:rPr>
                        <a:t>8</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a:effectLst/>
                        </a:rPr>
                        <a:t>De overige informatie sluit aan bij de kernzin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522064484"/>
                  </a:ext>
                </a:extLst>
              </a:tr>
              <a:tr h="741343">
                <a:tc vMerge="1">
                  <a:txBody>
                    <a:bodyPr/>
                    <a:lstStyle/>
                    <a:p>
                      <a:endParaRPr lang="nl-NL"/>
                    </a:p>
                  </a:txBody>
                  <a:tcPr/>
                </a:tc>
                <a:tc>
                  <a:txBody>
                    <a:bodyPr/>
                    <a:lstStyle/>
                    <a:p>
                      <a:pPr algn="ctr">
                        <a:lnSpc>
                          <a:spcPct val="115000"/>
                        </a:lnSpc>
                        <a:spcAft>
                          <a:spcPts val="1000"/>
                        </a:spcAft>
                      </a:pPr>
                      <a:r>
                        <a:rPr lang="nl-NL" sz="1000">
                          <a:effectLst/>
                        </a:rPr>
                        <a:t>9</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dirty="0">
                          <a:effectLst/>
                        </a:rPr>
                        <a:t>Nieuwe informatie in de alinea wordt gekoppeld aan wat de lezer al weet</a:t>
                      </a:r>
                      <a:br>
                        <a:rPr lang="nl-NL" sz="1000" dirty="0">
                          <a:effectLst/>
                        </a:rPr>
                      </a:br>
                      <a:r>
                        <a:rPr lang="nl-NL" sz="1000" dirty="0">
                          <a:effectLst/>
                        </a:rPr>
                        <a:t>[a] door deze nieuwe informatie te koppelen aan kennis over woordbetekenissen</a:t>
                      </a:r>
                      <a:br>
                        <a:rPr lang="nl-NL" sz="1000" dirty="0">
                          <a:effectLst/>
                        </a:rPr>
                      </a:br>
                      <a:r>
                        <a:rPr lang="nl-NL" sz="1000" dirty="0">
                          <a:effectLst/>
                        </a:rPr>
                        <a:t>[b] door deze nieuwe informatie te koppelen aan kennis over de wereld om ons heen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687372826"/>
                  </a:ext>
                </a:extLst>
              </a:tr>
              <a:tr h="955627">
                <a:tc rowSpan="2">
                  <a:txBody>
                    <a:bodyPr/>
                    <a:lstStyle/>
                    <a:p>
                      <a:pPr algn="l">
                        <a:lnSpc>
                          <a:spcPct val="115000"/>
                        </a:lnSpc>
                        <a:spcAft>
                          <a:spcPts val="1000"/>
                        </a:spcAft>
                      </a:pPr>
                      <a:r>
                        <a:rPr lang="nl-NL" sz="1000" dirty="0">
                          <a:solidFill>
                            <a:schemeClr val="tx1"/>
                          </a:solidFill>
                          <a:effectLst/>
                        </a:rPr>
                        <a:t>Coherentie op lokaal structuurniveau: relaties tussen zinnen</a:t>
                      </a:r>
                      <a:endParaRPr lang="nl-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000" dirty="0">
                          <a:effectLst/>
                        </a:rPr>
                        <a:t>10</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dirty="0">
                          <a:effectLst/>
                        </a:rPr>
                        <a:t>Binnen de alinea worden de zinnen verbonden tot een samenhangend geheel </a:t>
                      </a:r>
                      <a:br>
                        <a:rPr lang="nl-NL" sz="1000" dirty="0">
                          <a:effectLst/>
                        </a:rPr>
                      </a:br>
                      <a:r>
                        <a:rPr lang="nl-NL" sz="1000" dirty="0">
                          <a:effectLst/>
                        </a:rPr>
                        <a:t>[a] door het gebruik van verwijswoorden en/of</a:t>
                      </a:r>
                      <a:br>
                        <a:rPr lang="nl-NL" sz="1000" dirty="0">
                          <a:effectLst/>
                        </a:rPr>
                      </a:br>
                      <a:r>
                        <a:rPr lang="nl-NL" sz="1000" dirty="0">
                          <a:effectLst/>
                        </a:rPr>
                        <a:t>[b] door het gebruik van verbindingswoorden en/of</a:t>
                      </a:r>
                      <a:br>
                        <a:rPr lang="nl-NL" sz="1000" dirty="0">
                          <a:effectLst/>
                        </a:rPr>
                      </a:br>
                      <a:r>
                        <a:rPr lang="nl-NL" sz="1000" dirty="0">
                          <a:effectLst/>
                        </a:rPr>
                        <a:t>[c] door impliciete verbanden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932872145"/>
                  </a:ext>
                </a:extLst>
              </a:tr>
              <a:tr h="1216924">
                <a:tc vMerge="1">
                  <a:txBody>
                    <a:bodyPr/>
                    <a:lstStyle/>
                    <a:p>
                      <a:endParaRPr lang="nl-NL"/>
                    </a:p>
                  </a:txBody>
                  <a:tcPr/>
                </a:tc>
                <a:tc>
                  <a:txBody>
                    <a:bodyPr/>
                    <a:lstStyle/>
                    <a:p>
                      <a:pPr algn="ctr">
                        <a:lnSpc>
                          <a:spcPct val="115000"/>
                        </a:lnSpc>
                        <a:spcAft>
                          <a:spcPts val="1000"/>
                        </a:spcAft>
                      </a:pPr>
                      <a:r>
                        <a:rPr lang="nl-NL" sz="1000">
                          <a:effectLst/>
                        </a:rPr>
                        <a:t>11</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000" dirty="0">
                          <a:effectLst/>
                        </a:rPr>
                        <a:t>De alinea is opgebouwd op een van de volgende manieren:</a:t>
                      </a:r>
                      <a:br>
                        <a:rPr lang="nl-NL" sz="1000" dirty="0">
                          <a:effectLst/>
                        </a:rPr>
                      </a:br>
                      <a:r>
                        <a:rPr lang="nl-NL" sz="1000" dirty="0">
                          <a:effectLst/>
                        </a:rPr>
                        <a:t>[a] als piramide: de plaats van de kernzin is aan het begin van de alinea</a:t>
                      </a:r>
                      <a:br>
                        <a:rPr lang="nl-NL" sz="1000" dirty="0">
                          <a:effectLst/>
                        </a:rPr>
                      </a:br>
                      <a:r>
                        <a:rPr lang="nl-NL" sz="1000" dirty="0">
                          <a:effectLst/>
                        </a:rPr>
                        <a:t>[b] als zandloper: de plaats van de kernzin is in het midden van de alinea</a:t>
                      </a:r>
                      <a:br>
                        <a:rPr lang="nl-NL" sz="1000" dirty="0">
                          <a:effectLst/>
                        </a:rPr>
                      </a:br>
                      <a:r>
                        <a:rPr lang="nl-NL" sz="1000" dirty="0">
                          <a:effectLst/>
                        </a:rPr>
                        <a:t>[c] als trechter: de plaats van de kernzin is aan het einde van de alinea</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195839013"/>
                  </a:ext>
                </a:extLst>
              </a:tr>
            </a:tbl>
          </a:graphicData>
        </a:graphic>
      </p:graphicFrame>
      <p:sp>
        <p:nvSpPr>
          <p:cNvPr id="14" name="Ovaal 13">
            <a:extLst>
              <a:ext uri="{FF2B5EF4-FFF2-40B4-BE49-F238E27FC236}">
                <a16:creationId xmlns:a16="http://schemas.microsoft.com/office/drawing/2014/main" id="{52BA5B1A-9128-4324-A82F-B925D83C76EC}"/>
              </a:ext>
            </a:extLst>
          </p:cNvPr>
          <p:cNvSpPr/>
          <p:nvPr/>
        </p:nvSpPr>
        <p:spPr>
          <a:xfrm>
            <a:off x="6907883" y="1324418"/>
            <a:ext cx="2574434" cy="141155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Gebaseerd op 29 Nederlandse taaladviesboeken</a:t>
            </a:r>
          </a:p>
        </p:txBody>
      </p:sp>
      <p:sp>
        <p:nvSpPr>
          <p:cNvPr id="15" name="Ovaal 14">
            <a:extLst>
              <a:ext uri="{FF2B5EF4-FFF2-40B4-BE49-F238E27FC236}">
                <a16:creationId xmlns:a16="http://schemas.microsoft.com/office/drawing/2014/main" id="{98B86AAD-B935-4214-8510-27A884DFAC01}"/>
              </a:ext>
            </a:extLst>
          </p:cNvPr>
          <p:cNvSpPr/>
          <p:nvPr/>
        </p:nvSpPr>
        <p:spPr>
          <a:xfrm>
            <a:off x="8713546" y="2357508"/>
            <a:ext cx="3409025" cy="141155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Met wetenschappelijke evidentie behalve voor norm 2, 9 en 11b. Die zijn alleen theoretisch gefundeerd</a:t>
            </a:r>
          </a:p>
        </p:txBody>
      </p:sp>
      <p:sp>
        <p:nvSpPr>
          <p:cNvPr id="19" name="Ovaal 18">
            <a:extLst>
              <a:ext uri="{FF2B5EF4-FFF2-40B4-BE49-F238E27FC236}">
                <a16:creationId xmlns:a16="http://schemas.microsoft.com/office/drawing/2014/main" id="{C452B351-9597-4279-BDF3-BF9541F1056A}"/>
              </a:ext>
            </a:extLst>
          </p:cNvPr>
          <p:cNvSpPr/>
          <p:nvPr/>
        </p:nvSpPr>
        <p:spPr>
          <a:xfrm>
            <a:off x="6764784" y="3474152"/>
            <a:ext cx="2911875" cy="141155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dirty="0"/>
              <a:t>Meer weten?</a:t>
            </a:r>
          </a:p>
          <a:p>
            <a:pPr algn="ctr"/>
            <a:r>
              <a:rPr lang="nl-NL" sz="1200" dirty="0"/>
              <a:t>Zie </a:t>
            </a:r>
            <a:r>
              <a:rPr lang="nl-NL" sz="1200" i="1" dirty="0"/>
              <a:t>Wat typeert een begrijpelijke alinea? Een reconstructie van alineanormen voor het voortgezet onderwijs</a:t>
            </a:r>
          </a:p>
        </p:txBody>
      </p:sp>
    </p:spTree>
    <p:extLst>
      <p:ext uri="{BB962C8B-B14F-4D97-AF65-F5344CB8AC3E}">
        <p14:creationId xmlns:p14="http://schemas.microsoft.com/office/powerpoint/2010/main" val="79749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12">
            <a:extLst>
              <a:ext uri="{FF2B5EF4-FFF2-40B4-BE49-F238E27FC236}">
                <a16:creationId xmlns:a16="http://schemas.microsoft.com/office/drawing/2014/main" id="{9B5C54C7-A8C6-4111-A447-D933DD1571ED}"/>
              </a:ext>
            </a:extLst>
          </p:cNvPr>
          <p:cNvGraphicFramePr>
            <a:graphicFrameLocks noGrp="1"/>
          </p:cNvGraphicFramePr>
          <p:nvPr>
            <p:ph idx="1"/>
          </p:nvPr>
        </p:nvGraphicFramePr>
        <p:xfrm>
          <a:off x="1642739" y="12131"/>
          <a:ext cx="8966078" cy="6837993"/>
        </p:xfrm>
        <a:graphic>
          <a:graphicData uri="http://schemas.openxmlformats.org/drawingml/2006/table">
            <a:tbl>
              <a:tblPr firstRow="1" firstCol="1" bandRow="1">
                <a:tableStyleId>{5C22544A-7EE6-4342-B048-85BDC9FD1C3A}</a:tableStyleId>
              </a:tblPr>
              <a:tblGrid>
                <a:gridCol w="2095730">
                  <a:extLst>
                    <a:ext uri="{9D8B030D-6E8A-4147-A177-3AD203B41FA5}">
                      <a16:colId xmlns:a16="http://schemas.microsoft.com/office/drawing/2014/main" val="1966123950"/>
                    </a:ext>
                  </a:extLst>
                </a:gridCol>
                <a:gridCol w="621089">
                  <a:extLst>
                    <a:ext uri="{9D8B030D-6E8A-4147-A177-3AD203B41FA5}">
                      <a16:colId xmlns:a16="http://schemas.microsoft.com/office/drawing/2014/main" val="764091752"/>
                    </a:ext>
                  </a:extLst>
                </a:gridCol>
                <a:gridCol w="6249259">
                  <a:extLst>
                    <a:ext uri="{9D8B030D-6E8A-4147-A177-3AD203B41FA5}">
                      <a16:colId xmlns:a16="http://schemas.microsoft.com/office/drawing/2014/main" val="137654996"/>
                    </a:ext>
                  </a:extLst>
                </a:gridCol>
              </a:tblGrid>
              <a:tr h="370078">
                <a:tc>
                  <a:txBody>
                    <a:bodyPr/>
                    <a:lstStyle/>
                    <a:p>
                      <a:pPr algn="l">
                        <a:lnSpc>
                          <a:spcPct val="115000"/>
                        </a:lnSpc>
                        <a:spcAft>
                          <a:spcPts val="1000"/>
                        </a:spcAft>
                      </a:pPr>
                      <a:r>
                        <a:rPr lang="nl-NL" sz="1400" dirty="0">
                          <a:solidFill>
                            <a:schemeClr val="tx1"/>
                          </a:solidFill>
                          <a:effectLst/>
                        </a:rPr>
                        <a:t>Categorie</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solidFill>
                            <a:schemeClr val="tx1"/>
                          </a:solidFill>
                          <a:effectLst/>
                        </a:rPr>
                        <a:t>Nr.</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solidFill>
                            <a:schemeClr val="tx1"/>
                          </a:solidFill>
                          <a:effectLst/>
                        </a:rPr>
                        <a:t>Norm</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3058306869"/>
                  </a:ext>
                </a:extLst>
              </a:tr>
              <a:tr h="864958">
                <a:tc rowSpan="2">
                  <a:txBody>
                    <a:bodyPr/>
                    <a:lstStyle/>
                    <a:p>
                      <a:pPr algn="l">
                        <a:lnSpc>
                          <a:spcPct val="115000"/>
                        </a:lnSpc>
                        <a:spcAft>
                          <a:spcPts val="1000"/>
                        </a:spcAft>
                      </a:pPr>
                      <a:r>
                        <a:rPr lang="nl-NL" sz="1400" dirty="0">
                          <a:solidFill>
                            <a:schemeClr val="tx1"/>
                          </a:solidFill>
                          <a:effectLst/>
                        </a:rPr>
                        <a:t>Afbakening van de alinea</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effectLst/>
                        </a:rPr>
                        <a:t>De schrijver gebruikt een van de volgende manieren om te markeren dat een nieuwe alinea begint</a:t>
                      </a:r>
                      <a:br>
                        <a:rPr lang="nl-NL" sz="1400" dirty="0">
                          <a:effectLst/>
                        </a:rPr>
                      </a:br>
                      <a:r>
                        <a:rPr lang="nl-NL" sz="1400" dirty="0">
                          <a:effectLst/>
                        </a:rPr>
                        <a:t>[a] inspringen</a:t>
                      </a:r>
                      <a:br>
                        <a:rPr lang="nl-NL" sz="1400" dirty="0">
                          <a:effectLst/>
                        </a:rPr>
                      </a:br>
                      <a:r>
                        <a:rPr lang="nl-NL" sz="1400" dirty="0">
                          <a:effectLst/>
                        </a:rPr>
                        <a:t>[b] een witregel gebruiken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1995891068"/>
                  </a:ext>
                </a:extLst>
              </a:tr>
              <a:tr h="206578">
                <a:tc vMerge="1">
                  <a:txBody>
                    <a:bodyPr/>
                    <a:lstStyle/>
                    <a:p>
                      <a:endParaRPr lang="nl-NL"/>
                    </a:p>
                  </a:txBody>
                  <a:tcPr/>
                </a:tc>
                <a:tc>
                  <a:txBody>
                    <a:bodyPr/>
                    <a:lstStyle/>
                    <a:p>
                      <a:pPr algn="ctr">
                        <a:lnSpc>
                          <a:spcPct val="115000"/>
                        </a:lnSpc>
                        <a:spcAft>
                          <a:spcPts val="1000"/>
                        </a:spcAft>
                      </a:pPr>
                      <a:r>
                        <a:rPr lang="nl-NL" sz="14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Een alinea bestaat uit ten minste twee zinnen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375115532"/>
                  </a:ext>
                </a:extLst>
              </a:tr>
              <a:tr h="206578">
                <a:tc rowSpan="3">
                  <a:txBody>
                    <a:bodyPr/>
                    <a:lstStyle/>
                    <a:p>
                      <a:pPr algn="l">
                        <a:lnSpc>
                          <a:spcPct val="115000"/>
                        </a:lnSpc>
                        <a:spcAft>
                          <a:spcPts val="1000"/>
                        </a:spcAft>
                      </a:pPr>
                      <a:r>
                        <a:rPr lang="nl-NL" sz="1400" dirty="0">
                          <a:solidFill>
                            <a:schemeClr val="tx1"/>
                          </a:solidFill>
                          <a:effectLst/>
                        </a:rPr>
                        <a:t>Coherentie op globaal structuurniveau</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functie van de alinea is herkenbaar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3344306874"/>
                  </a:ext>
                </a:extLst>
              </a:tr>
              <a:tr h="303351">
                <a:tc vMerge="1">
                  <a:txBody>
                    <a:bodyPr/>
                    <a:lstStyle/>
                    <a:p>
                      <a:endParaRPr lang="nl-NL"/>
                    </a:p>
                  </a:txBody>
                  <a:tcPr/>
                </a:tc>
                <a:tc>
                  <a:txBody>
                    <a:bodyPr/>
                    <a:lstStyle/>
                    <a:p>
                      <a:pPr algn="ctr">
                        <a:lnSpc>
                          <a:spcPct val="115000"/>
                        </a:lnSpc>
                        <a:spcAft>
                          <a:spcPts val="100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hangt samen met de centrale boodschap van de tekst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12609406"/>
                  </a:ext>
                </a:extLst>
              </a:tr>
              <a:tr h="321605">
                <a:tc vMerge="1">
                  <a:txBody>
                    <a:bodyPr/>
                    <a:lstStyle/>
                    <a:p>
                      <a:endParaRPr lang="nl-NL"/>
                    </a:p>
                  </a:txBody>
                  <a:tcPr/>
                </a:tc>
                <a:tc>
                  <a:txBody>
                    <a:bodyPr/>
                    <a:lstStyle/>
                    <a:p>
                      <a:pPr algn="ctr">
                        <a:lnSpc>
                          <a:spcPct val="115000"/>
                        </a:lnSpc>
                        <a:spcAft>
                          <a:spcPts val="100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kernzin ondersteunt de centrale boodschap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07938250"/>
                  </a:ext>
                </a:extLst>
              </a:tr>
              <a:tr h="206578">
                <a:tc rowSpan="4">
                  <a:txBody>
                    <a:bodyPr/>
                    <a:lstStyle/>
                    <a:p>
                      <a:pPr algn="l">
                        <a:lnSpc>
                          <a:spcPct val="115000"/>
                        </a:lnSpc>
                        <a:spcAft>
                          <a:spcPts val="1000"/>
                        </a:spcAft>
                      </a:pPr>
                      <a:r>
                        <a:rPr lang="nl-NL" sz="1400" dirty="0">
                          <a:solidFill>
                            <a:schemeClr val="tx1"/>
                          </a:solidFill>
                          <a:effectLst/>
                        </a:rPr>
                        <a:t>Coherentie op lokaal structuurniveau: thematische samenhang</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alinea beslaat één deelonderwerp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808392475"/>
                  </a:ext>
                </a:extLst>
              </a:tr>
              <a:tr h="303351">
                <a:tc vMerge="1">
                  <a:txBody>
                    <a:bodyPr/>
                    <a:lstStyle/>
                    <a:p>
                      <a:endParaRPr lang="nl-NL"/>
                    </a:p>
                  </a:txBody>
                  <a:tcPr/>
                </a:tc>
                <a:tc>
                  <a:txBody>
                    <a:bodyPr/>
                    <a:lstStyle/>
                    <a:p>
                      <a:pPr algn="ctr">
                        <a:lnSpc>
                          <a:spcPct val="115000"/>
                        </a:lnSpc>
                        <a:spcAft>
                          <a:spcPts val="100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belangrijkste uitspraak over het deelonderwerp staat in de kernzin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914381739"/>
                  </a:ext>
                </a:extLst>
              </a:tr>
              <a:tr h="206578">
                <a:tc vMerge="1">
                  <a:txBody>
                    <a:bodyPr/>
                    <a:lstStyle/>
                    <a:p>
                      <a:endParaRPr lang="nl-NL"/>
                    </a:p>
                  </a:txBody>
                  <a:tcPr/>
                </a:tc>
                <a:tc>
                  <a:txBody>
                    <a:bodyPr/>
                    <a:lstStyle/>
                    <a:p>
                      <a:pPr algn="ctr">
                        <a:lnSpc>
                          <a:spcPct val="115000"/>
                        </a:lnSpc>
                        <a:spcAft>
                          <a:spcPts val="100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overige informatie sluit aan bij de kernzin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522064484"/>
                  </a:ext>
                </a:extLst>
              </a:tr>
              <a:tr h="928307">
                <a:tc vMerge="1">
                  <a:txBody>
                    <a:bodyPr/>
                    <a:lstStyle/>
                    <a:p>
                      <a:endParaRPr lang="nl-NL"/>
                    </a:p>
                  </a:txBody>
                  <a:tcPr/>
                </a:tc>
                <a:tc>
                  <a:txBody>
                    <a:bodyPr/>
                    <a:lstStyle/>
                    <a:p>
                      <a:pPr algn="ctr">
                        <a:lnSpc>
                          <a:spcPct val="115000"/>
                        </a:lnSpc>
                        <a:spcAft>
                          <a:spcPts val="1000"/>
                        </a:spcAft>
                      </a:pPr>
                      <a:r>
                        <a:rPr lang="nl-NL" sz="1400">
                          <a:effectLst/>
                        </a:rPr>
                        <a:t>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Nieuwe informatie in de alinea wordt gekoppeld aan wat de lezer al weet</a:t>
                      </a:r>
                      <a:br>
                        <a:rPr lang="nl-NL" sz="1400" dirty="0">
                          <a:effectLst/>
                        </a:rPr>
                      </a:br>
                      <a:r>
                        <a:rPr lang="nl-NL" sz="1400" dirty="0">
                          <a:effectLst/>
                        </a:rPr>
                        <a:t>[a] door deze nieuwe informatie te koppelen aan kennis over woordbetekenissen</a:t>
                      </a:r>
                      <a:br>
                        <a:rPr lang="nl-NL" sz="1400" dirty="0">
                          <a:effectLst/>
                        </a:rPr>
                      </a:br>
                      <a:r>
                        <a:rPr lang="nl-NL" sz="1400" dirty="0">
                          <a:effectLst/>
                        </a:rPr>
                        <a:t>[b] door deze nieuwe informatie te koppelen aan kennis over de wereld om ons heen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687372826"/>
                  </a:ext>
                </a:extLst>
              </a:tr>
              <a:tr h="1196632">
                <a:tc rowSpan="2">
                  <a:txBody>
                    <a:bodyPr/>
                    <a:lstStyle/>
                    <a:p>
                      <a:pPr algn="l">
                        <a:lnSpc>
                          <a:spcPct val="115000"/>
                        </a:lnSpc>
                        <a:spcAft>
                          <a:spcPts val="1000"/>
                        </a:spcAft>
                      </a:pPr>
                      <a:r>
                        <a:rPr lang="nl-NL" sz="1400" dirty="0">
                          <a:solidFill>
                            <a:schemeClr val="tx1"/>
                          </a:solidFill>
                          <a:effectLst/>
                        </a:rPr>
                        <a:t>Coherentie op lokaal structuurniveau: relaties tussen zinnen</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10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Binnen de alinea worden de zinnen verbonden tot een samenhangend geheel </a:t>
                      </a:r>
                      <a:br>
                        <a:rPr lang="nl-NL" sz="1400" dirty="0">
                          <a:effectLst/>
                        </a:rPr>
                      </a:br>
                      <a:r>
                        <a:rPr lang="nl-NL" sz="1400" dirty="0">
                          <a:effectLst/>
                        </a:rPr>
                        <a:t>[a] door het gebruik van verwijswoorden en/of</a:t>
                      </a:r>
                      <a:br>
                        <a:rPr lang="nl-NL" sz="1400" dirty="0">
                          <a:effectLst/>
                        </a:rPr>
                      </a:br>
                      <a:r>
                        <a:rPr lang="nl-NL" sz="1400" dirty="0">
                          <a:effectLst/>
                        </a:rPr>
                        <a:t>[b] door het gebruik van verbindingswoorden en/of</a:t>
                      </a:r>
                      <a:br>
                        <a:rPr lang="nl-NL" sz="1400" dirty="0">
                          <a:effectLst/>
                        </a:rPr>
                      </a:br>
                      <a:r>
                        <a:rPr lang="nl-NL" sz="1400" dirty="0">
                          <a:effectLst/>
                        </a:rPr>
                        <a:t>[c] door impliciete verbanden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932872145"/>
                  </a:ext>
                </a:extLst>
              </a:tr>
              <a:tr h="1523827">
                <a:tc vMerge="1">
                  <a:txBody>
                    <a:bodyPr/>
                    <a:lstStyle/>
                    <a:p>
                      <a:endParaRPr lang="nl-NL"/>
                    </a:p>
                  </a:txBody>
                  <a:tcPr/>
                </a:tc>
                <a:tc>
                  <a:txBody>
                    <a:bodyPr/>
                    <a:lstStyle/>
                    <a:p>
                      <a:pPr algn="ctr">
                        <a:lnSpc>
                          <a:spcPct val="115000"/>
                        </a:lnSpc>
                        <a:spcAft>
                          <a:spcPts val="1000"/>
                        </a:spcAft>
                      </a:pPr>
                      <a:r>
                        <a:rPr lang="nl-NL" sz="1400">
                          <a:effectLst/>
                        </a:rPr>
                        <a:t>11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is opgebouwd op een van de volgende manieren:</a:t>
                      </a:r>
                      <a:br>
                        <a:rPr lang="nl-NL" sz="1400" dirty="0">
                          <a:effectLst/>
                        </a:rPr>
                      </a:br>
                      <a:r>
                        <a:rPr lang="nl-NL" sz="1400" dirty="0">
                          <a:effectLst/>
                        </a:rPr>
                        <a:t>[a] als piramide: de plaats van de kernzin is aan het begin van de alinea</a:t>
                      </a:r>
                      <a:br>
                        <a:rPr lang="nl-NL" sz="1400" dirty="0">
                          <a:effectLst/>
                        </a:rPr>
                      </a:br>
                      <a:r>
                        <a:rPr lang="nl-NL" sz="1400" dirty="0">
                          <a:effectLst/>
                        </a:rPr>
                        <a:t>[b] als zandloper: de plaats van de kernzin is in het midden van de alinea</a:t>
                      </a:r>
                      <a:br>
                        <a:rPr lang="nl-NL" sz="1400" dirty="0">
                          <a:effectLst/>
                        </a:rPr>
                      </a:br>
                      <a:r>
                        <a:rPr lang="nl-NL" sz="1400" dirty="0">
                          <a:effectLst/>
                        </a:rPr>
                        <a:t>[c] als trechter: de plaats van de kernzin is aan het einde van de alinea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195839013"/>
                  </a:ext>
                </a:extLst>
              </a:tr>
            </a:tbl>
          </a:graphicData>
        </a:graphic>
      </p:graphicFrame>
      <p:sp>
        <p:nvSpPr>
          <p:cNvPr id="2" name="Ovaal 1">
            <a:extLst>
              <a:ext uri="{FF2B5EF4-FFF2-40B4-BE49-F238E27FC236}">
                <a16:creationId xmlns:a16="http://schemas.microsoft.com/office/drawing/2014/main" id="{794E0F05-7C6F-4FC8-922A-995A4F6D9A17}"/>
              </a:ext>
            </a:extLst>
          </p:cNvPr>
          <p:cNvSpPr/>
          <p:nvPr/>
        </p:nvSpPr>
        <p:spPr>
          <a:xfrm>
            <a:off x="4782312" y="1751710"/>
            <a:ext cx="3758184" cy="1929384"/>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Hoe wordt de alinea gemarkeerd?</a:t>
            </a:r>
          </a:p>
        </p:txBody>
      </p:sp>
      <p:cxnSp>
        <p:nvCxnSpPr>
          <p:cNvPr id="5" name="Rechte verbindingslijn met pijl 4">
            <a:extLst>
              <a:ext uri="{FF2B5EF4-FFF2-40B4-BE49-F238E27FC236}">
                <a16:creationId xmlns:a16="http://schemas.microsoft.com/office/drawing/2014/main" id="{BFAC0852-C76C-4BD1-B956-6BDE4F8FB40A}"/>
              </a:ext>
            </a:extLst>
          </p:cNvPr>
          <p:cNvCxnSpPr/>
          <p:nvPr/>
        </p:nvCxnSpPr>
        <p:spPr>
          <a:xfrm>
            <a:off x="3090672" y="1234440"/>
            <a:ext cx="2221992" cy="1207008"/>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E1AB0DBA-638C-49D7-9E9E-3265F5E89DFA}"/>
              </a:ext>
            </a:extLst>
          </p:cNvPr>
          <p:cNvPicPr>
            <a:picLocks noChangeAspect="1"/>
          </p:cNvPicPr>
          <p:nvPr/>
        </p:nvPicPr>
        <p:blipFill>
          <a:blip r:embed="rId2"/>
          <a:stretch>
            <a:fillRect/>
          </a:stretch>
        </p:blipFill>
        <p:spPr>
          <a:xfrm>
            <a:off x="0" y="-76237"/>
            <a:ext cx="12192000" cy="6934238"/>
          </a:xfrm>
          <a:prstGeom prst="rect">
            <a:avLst/>
          </a:prstGeom>
        </p:spPr>
      </p:pic>
    </p:spTree>
    <p:extLst>
      <p:ext uri="{BB962C8B-B14F-4D97-AF65-F5344CB8AC3E}">
        <p14:creationId xmlns:p14="http://schemas.microsoft.com/office/powerpoint/2010/main" val="255672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12">
            <a:extLst>
              <a:ext uri="{FF2B5EF4-FFF2-40B4-BE49-F238E27FC236}">
                <a16:creationId xmlns:a16="http://schemas.microsoft.com/office/drawing/2014/main" id="{9B5C54C7-A8C6-4111-A447-D933DD1571ED}"/>
              </a:ext>
            </a:extLst>
          </p:cNvPr>
          <p:cNvGraphicFramePr>
            <a:graphicFrameLocks noGrp="1"/>
          </p:cNvGraphicFramePr>
          <p:nvPr>
            <p:ph idx="1"/>
          </p:nvPr>
        </p:nvGraphicFramePr>
        <p:xfrm>
          <a:off x="1642739" y="12131"/>
          <a:ext cx="8966078" cy="6837993"/>
        </p:xfrm>
        <a:graphic>
          <a:graphicData uri="http://schemas.openxmlformats.org/drawingml/2006/table">
            <a:tbl>
              <a:tblPr firstRow="1" firstCol="1" bandRow="1">
                <a:tableStyleId>{5C22544A-7EE6-4342-B048-85BDC9FD1C3A}</a:tableStyleId>
              </a:tblPr>
              <a:tblGrid>
                <a:gridCol w="2095730">
                  <a:extLst>
                    <a:ext uri="{9D8B030D-6E8A-4147-A177-3AD203B41FA5}">
                      <a16:colId xmlns:a16="http://schemas.microsoft.com/office/drawing/2014/main" val="1966123950"/>
                    </a:ext>
                  </a:extLst>
                </a:gridCol>
                <a:gridCol w="621089">
                  <a:extLst>
                    <a:ext uri="{9D8B030D-6E8A-4147-A177-3AD203B41FA5}">
                      <a16:colId xmlns:a16="http://schemas.microsoft.com/office/drawing/2014/main" val="764091752"/>
                    </a:ext>
                  </a:extLst>
                </a:gridCol>
                <a:gridCol w="6249259">
                  <a:extLst>
                    <a:ext uri="{9D8B030D-6E8A-4147-A177-3AD203B41FA5}">
                      <a16:colId xmlns:a16="http://schemas.microsoft.com/office/drawing/2014/main" val="137654996"/>
                    </a:ext>
                  </a:extLst>
                </a:gridCol>
              </a:tblGrid>
              <a:tr h="370078">
                <a:tc>
                  <a:txBody>
                    <a:bodyPr/>
                    <a:lstStyle/>
                    <a:p>
                      <a:pPr algn="l">
                        <a:lnSpc>
                          <a:spcPct val="115000"/>
                        </a:lnSpc>
                        <a:spcAft>
                          <a:spcPts val="1000"/>
                        </a:spcAft>
                      </a:pPr>
                      <a:r>
                        <a:rPr lang="nl-NL" sz="1400" dirty="0">
                          <a:solidFill>
                            <a:schemeClr val="tx1"/>
                          </a:solidFill>
                          <a:effectLst/>
                        </a:rPr>
                        <a:t>Categorie</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solidFill>
                            <a:schemeClr val="tx1"/>
                          </a:solidFill>
                          <a:effectLst/>
                        </a:rPr>
                        <a:t>Nr.</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solidFill>
                            <a:schemeClr val="tx1"/>
                          </a:solidFill>
                          <a:effectLst/>
                        </a:rPr>
                        <a:t>Norm</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3058306869"/>
                  </a:ext>
                </a:extLst>
              </a:tr>
              <a:tr h="864958">
                <a:tc rowSpan="2">
                  <a:txBody>
                    <a:bodyPr/>
                    <a:lstStyle/>
                    <a:p>
                      <a:pPr algn="l">
                        <a:lnSpc>
                          <a:spcPct val="115000"/>
                        </a:lnSpc>
                        <a:spcAft>
                          <a:spcPts val="1000"/>
                        </a:spcAft>
                      </a:pPr>
                      <a:r>
                        <a:rPr lang="nl-NL" sz="1400" dirty="0">
                          <a:solidFill>
                            <a:schemeClr val="tx1"/>
                          </a:solidFill>
                          <a:effectLst/>
                        </a:rPr>
                        <a:t>Afbakening van de alinea</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effectLst/>
                        </a:rPr>
                        <a:t>De schrijver gebruikt een van de volgende manieren om te markeren dat een nieuwe alinea begint</a:t>
                      </a:r>
                      <a:br>
                        <a:rPr lang="nl-NL" sz="1400" dirty="0">
                          <a:effectLst/>
                        </a:rPr>
                      </a:br>
                      <a:r>
                        <a:rPr lang="nl-NL" sz="1400" dirty="0">
                          <a:effectLst/>
                        </a:rPr>
                        <a:t>[a] inspringen</a:t>
                      </a:r>
                      <a:br>
                        <a:rPr lang="nl-NL" sz="1400" dirty="0">
                          <a:effectLst/>
                        </a:rPr>
                      </a:br>
                      <a:r>
                        <a:rPr lang="nl-NL" sz="1400" dirty="0">
                          <a:effectLst/>
                        </a:rPr>
                        <a:t>[b] een witregel gebruiken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1995891068"/>
                  </a:ext>
                </a:extLst>
              </a:tr>
              <a:tr h="206578">
                <a:tc vMerge="1">
                  <a:txBody>
                    <a:bodyPr/>
                    <a:lstStyle/>
                    <a:p>
                      <a:endParaRPr lang="nl-NL"/>
                    </a:p>
                  </a:txBody>
                  <a:tcPr/>
                </a:tc>
                <a:tc>
                  <a:txBody>
                    <a:bodyPr/>
                    <a:lstStyle/>
                    <a:p>
                      <a:pPr algn="ctr">
                        <a:lnSpc>
                          <a:spcPct val="115000"/>
                        </a:lnSpc>
                        <a:spcAft>
                          <a:spcPts val="1000"/>
                        </a:spcAft>
                      </a:pPr>
                      <a:r>
                        <a:rPr lang="nl-NL" sz="14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Een alinea bestaat uit ten minste twee zinnen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375115532"/>
                  </a:ext>
                </a:extLst>
              </a:tr>
              <a:tr h="206578">
                <a:tc rowSpan="3">
                  <a:txBody>
                    <a:bodyPr/>
                    <a:lstStyle/>
                    <a:p>
                      <a:pPr algn="l">
                        <a:lnSpc>
                          <a:spcPct val="115000"/>
                        </a:lnSpc>
                        <a:spcAft>
                          <a:spcPts val="1000"/>
                        </a:spcAft>
                      </a:pPr>
                      <a:r>
                        <a:rPr lang="nl-NL" sz="1400" dirty="0">
                          <a:solidFill>
                            <a:schemeClr val="tx1"/>
                          </a:solidFill>
                          <a:effectLst/>
                        </a:rPr>
                        <a:t>Coherentie op globaal structuurniveau</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functie van de alinea is herkenbaar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3344306874"/>
                  </a:ext>
                </a:extLst>
              </a:tr>
              <a:tr h="303351">
                <a:tc vMerge="1">
                  <a:txBody>
                    <a:bodyPr/>
                    <a:lstStyle/>
                    <a:p>
                      <a:endParaRPr lang="nl-NL"/>
                    </a:p>
                  </a:txBody>
                  <a:tcPr/>
                </a:tc>
                <a:tc>
                  <a:txBody>
                    <a:bodyPr/>
                    <a:lstStyle/>
                    <a:p>
                      <a:pPr algn="ctr">
                        <a:lnSpc>
                          <a:spcPct val="115000"/>
                        </a:lnSpc>
                        <a:spcAft>
                          <a:spcPts val="100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hangt samen met de centrale boodschap van de tekst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12609406"/>
                  </a:ext>
                </a:extLst>
              </a:tr>
              <a:tr h="321605">
                <a:tc vMerge="1">
                  <a:txBody>
                    <a:bodyPr/>
                    <a:lstStyle/>
                    <a:p>
                      <a:endParaRPr lang="nl-NL"/>
                    </a:p>
                  </a:txBody>
                  <a:tcPr/>
                </a:tc>
                <a:tc>
                  <a:txBody>
                    <a:bodyPr/>
                    <a:lstStyle/>
                    <a:p>
                      <a:pPr algn="ctr">
                        <a:lnSpc>
                          <a:spcPct val="115000"/>
                        </a:lnSpc>
                        <a:spcAft>
                          <a:spcPts val="100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kernzin ondersteunt de centrale boodschap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07938250"/>
                  </a:ext>
                </a:extLst>
              </a:tr>
              <a:tr h="206578">
                <a:tc rowSpan="4">
                  <a:txBody>
                    <a:bodyPr/>
                    <a:lstStyle/>
                    <a:p>
                      <a:pPr algn="l">
                        <a:lnSpc>
                          <a:spcPct val="115000"/>
                        </a:lnSpc>
                        <a:spcAft>
                          <a:spcPts val="1000"/>
                        </a:spcAft>
                      </a:pPr>
                      <a:r>
                        <a:rPr lang="nl-NL" sz="1400" dirty="0">
                          <a:solidFill>
                            <a:schemeClr val="tx1"/>
                          </a:solidFill>
                          <a:effectLst/>
                        </a:rPr>
                        <a:t>Coherentie op lokaal structuurniveau: thematische samenhang</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alinea beslaat één deelonderwerp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808392475"/>
                  </a:ext>
                </a:extLst>
              </a:tr>
              <a:tr h="303351">
                <a:tc vMerge="1">
                  <a:txBody>
                    <a:bodyPr/>
                    <a:lstStyle/>
                    <a:p>
                      <a:endParaRPr lang="nl-NL"/>
                    </a:p>
                  </a:txBody>
                  <a:tcPr/>
                </a:tc>
                <a:tc>
                  <a:txBody>
                    <a:bodyPr/>
                    <a:lstStyle/>
                    <a:p>
                      <a:pPr algn="ctr">
                        <a:lnSpc>
                          <a:spcPct val="115000"/>
                        </a:lnSpc>
                        <a:spcAft>
                          <a:spcPts val="100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belangrijkste uitspraak over het deelonderwerp staat in de kernzin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914381739"/>
                  </a:ext>
                </a:extLst>
              </a:tr>
              <a:tr h="206578">
                <a:tc vMerge="1">
                  <a:txBody>
                    <a:bodyPr/>
                    <a:lstStyle/>
                    <a:p>
                      <a:endParaRPr lang="nl-NL"/>
                    </a:p>
                  </a:txBody>
                  <a:tcPr/>
                </a:tc>
                <a:tc>
                  <a:txBody>
                    <a:bodyPr/>
                    <a:lstStyle/>
                    <a:p>
                      <a:pPr algn="ctr">
                        <a:lnSpc>
                          <a:spcPct val="115000"/>
                        </a:lnSpc>
                        <a:spcAft>
                          <a:spcPts val="100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overige informatie sluit aan bij de kernzin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522064484"/>
                  </a:ext>
                </a:extLst>
              </a:tr>
              <a:tr h="928307">
                <a:tc vMerge="1">
                  <a:txBody>
                    <a:bodyPr/>
                    <a:lstStyle/>
                    <a:p>
                      <a:endParaRPr lang="nl-NL"/>
                    </a:p>
                  </a:txBody>
                  <a:tcPr/>
                </a:tc>
                <a:tc>
                  <a:txBody>
                    <a:bodyPr/>
                    <a:lstStyle/>
                    <a:p>
                      <a:pPr algn="ctr">
                        <a:lnSpc>
                          <a:spcPct val="115000"/>
                        </a:lnSpc>
                        <a:spcAft>
                          <a:spcPts val="1000"/>
                        </a:spcAft>
                      </a:pPr>
                      <a:r>
                        <a:rPr lang="nl-NL" sz="1400">
                          <a:effectLst/>
                        </a:rPr>
                        <a:t>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Nieuwe informatie in de alinea wordt gekoppeld aan wat de lezer al weet</a:t>
                      </a:r>
                      <a:br>
                        <a:rPr lang="nl-NL" sz="1400" dirty="0">
                          <a:effectLst/>
                        </a:rPr>
                      </a:br>
                      <a:r>
                        <a:rPr lang="nl-NL" sz="1400" dirty="0">
                          <a:effectLst/>
                        </a:rPr>
                        <a:t>[a] door deze nieuwe informatie te koppelen aan kennis over woordbetekenissen</a:t>
                      </a:r>
                      <a:br>
                        <a:rPr lang="nl-NL" sz="1400" dirty="0">
                          <a:effectLst/>
                        </a:rPr>
                      </a:br>
                      <a:r>
                        <a:rPr lang="nl-NL" sz="1400" dirty="0">
                          <a:effectLst/>
                        </a:rPr>
                        <a:t>[b] door deze nieuwe informatie te koppelen aan kennis over de wereld om ons heen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687372826"/>
                  </a:ext>
                </a:extLst>
              </a:tr>
              <a:tr h="1196632">
                <a:tc rowSpan="2">
                  <a:txBody>
                    <a:bodyPr/>
                    <a:lstStyle/>
                    <a:p>
                      <a:pPr algn="l">
                        <a:lnSpc>
                          <a:spcPct val="115000"/>
                        </a:lnSpc>
                        <a:spcAft>
                          <a:spcPts val="1000"/>
                        </a:spcAft>
                      </a:pPr>
                      <a:r>
                        <a:rPr lang="nl-NL" sz="1400" dirty="0">
                          <a:solidFill>
                            <a:schemeClr val="tx1"/>
                          </a:solidFill>
                          <a:effectLst/>
                        </a:rPr>
                        <a:t>Coherentie op lokaal structuurniveau: relaties tussen zinnen</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10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Binnen de alinea worden de zinnen verbonden tot een samenhangend geheel </a:t>
                      </a:r>
                      <a:br>
                        <a:rPr lang="nl-NL" sz="1400" dirty="0">
                          <a:effectLst/>
                        </a:rPr>
                      </a:br>
                      <a:r>
                        <a:rPr lang="nl-NL" sz="1400" dirty="0">
                          <a:effectLst/>
                        </a:rPr>
                        <a:t>[a] door het gebruik van verwijswoorden en/of</a:t>
                      </a:r>
                      <a:br>
                        <a:rPr lang="nl-NL" sz="1400" dirty="0">
                          <a:effectLst/>
                        </a:rPr>
                      </a:br>
                      <a:r>
                        <a:rPr lang="nl-NL" sz="1400" dirty="0">
                          <a:effectLst/>
                        </a:rPr>
                        <a:t>[b] door het gebruik van verbindingswoorden en/of</a:t>
                      </a:r>
                      <a:br>
                        <a:rPr lang="nl-NL" sz="1400" dirty="0">
                          <a:effectLst/>
                        </a:rPr>
                      </a:br>
                      <a:r>
                        <a:rPr lang="nl-NL" sz="1400" dirty="0">
                          <a:effectLst/>
                        </a:rPr>
                        <a:t>[c] door impliciete verbanden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932872145"/>
                  </a:ext>
                </a:extLst>
              </a:tr>
              <a:tr h="1523827">
                <a:tc vMerge="1">
                  <a:txBody>
                    <a:bodyPr/>
                    <a:lstStyle/>
                    <a:p>
                      <a:endParaRPr lang="nl-NL"/>
                    </a:p>
                  </a:txBody>
                  <a:tcPr/>
                </a:tc>
                <a:tc>
                  <a:txBody>
                    <a:bodyPr/>
                    <a:lstStyle/>
                    <a:p>
                      <a:pPr algn="ctr">
                        <a:lnSpc>
                          <a:spcPct val="115000"/>
                        </a:lnSpc>
                        <a:spcAft>
                          <a:spcPts val="1000"/>
                        </a:spcAft>
                      </a:pPr>
                      <a:r>
                        <a:rPr lang="nl-NL" sz="1400">
                          <a:effectLst/>
                        </a:rPr>
                        <a:t>11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is opgebouwd op een van de volgende manieren:</a:t>
                      </a:r>
                      <a:br>
                        <a:rPr lang="nl-NL" sz="1400" dirty="0">
                          <a:effectLst/>
                        </a:rPr>
                      </a:br>
                      <a:r>
                        <a:rPr lang="nl-NL" sz="1400" dirty="0">
                          <a:effectLst/>
                        </a:rPr>
                        <a:t>[a] als piramide: de plaats van de kernzin is aan het begin van de alinea</a:t>
                      </a:r>
                      <a:br>
                        <a:rPr lang="nl-NL" sz="1400" dirty="0">
                          <a:effectLst/>
                        </a:rPr>
                      </a:br>
                      <a:r>
                        <a:rPr lang="nl-NL" sz="1400" dirty="0">
                          <a:effectLst/>
                        </a:rPr>
                        <a:t>[b] als zandloper: de plaats van de kernzin is in het midden van de alinea</a:t>
                      </a:r>
                      <a:br>
                        <a:rPr lang="nl-NL" sz="1400" dirty="0">
                          <a:effectLst/>
                        </a:rPr>
                      </a:br>
                      <a:r>
                        <a:rPr lang="nl-NL" sz="1400" dirty="0">
                          <a:effectLst/>
                        </a:rPr>
                        <a:t>[c] als trechter: de plaats van de kernzin is aan het einde van de alinea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195839013"/>
                  </a:ext>
                </a:extLst>
              </a:tr>
            </a:tbl>
          </a:graphicData>
        </a:graphic>
      </p:graphicFrame>
      <p:sp>
        <p:nvSpPr>
          <p:cNvPr id="2" name="Ovaal 1">
            <a:extLst>
              <a:ext uri="{FF2B5EF4-FFF2-40B4-BE49-F238E27FC236}">
                <a16:creationId xmlns:a16="http://schemas.microsoft.com/office/drawing/2014/main" id="{794E0F05-7C6F-4FC8-922A-995A4F6D9A17}"/>
              </a:ext>
            </a:extLst>
          </p:cNvPr>
          <p:cNvSpPr/>
          <p:nvPr/>
        </p:nvSpPr>
        <p:spPr>
          <a:xfrm>
            <a:off x="4919472" y="2569464"/>
            <a:ext cx="3758184" cy="1929384"/>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De samenhang tussen een alinea en de overige alinea’s in de tekst </a:t>
            </a:r>
          </a:p>
        </p:txBody>
      </p:sp>
      <p:cxnSp>
        <p:nvCxnSpPr>
          <p:cNvPr id="5" name="Rechte verbindingslijn met pijl 4">
            <a:extLst>
              <a:ext uri="{FF2B5EF4-FFF2-40B4-BE49-F238E27FC236}">
                <a16:creationId xmlns:a16="http://schemas.microsoft.com/office/drawing/2014/main" id="{BFAC0852-C76C-4BD1-B956-6BDE4F8FB40A}"/>
              </a:ext>
            </a:extLst>
          </p:cNvPr>
          <p:cNvCxnSpPr/>
          <p:nvPr/>
        </p:nvCxnSpPr>
        <p:spPr>
          <a:xfrm>
            <a:off x="3136392" y="2139696"/>
            <a:ext cx="2221992" cy="1207008"/>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6876BAF1-9A69-4393-A11A-B7D0B5D44388}"/>
              </a:ext>
            </a:extLst>
          </p:cNvPr>
          <p:cNvPicPr>
            <a:picLocks noChangeAspect="1"/>
          </p:cNvPicPr>
          <p:nvPr/>
        </p:nvPicPr>
        <p:blipFill>
          <a:blip r:embed="rId2"/>
          <a:stretch>
            <a:fillRect/>
          </a:stretch>
        </p:blipFill>
        <p:spPr>
          <a:xfrm>
            <a:off x="0" y="-76237"/>
            <a:ext cx="12192000" cy="6934238"/>
          </a:xfrm>
          <a:prstGeom prst="rect">
            <a:avLst/>
          </a:prstGeom>
        </p:spPr>
      </p:pic>
    </p:spTree>
    <p:extLst>
      <p:ext uri="{BB962C8B-B14F-4D97-AF65-F5344CB8AC3E}">
        <p14:creationId xmlns:p14="http://schemas.microsoft.com/office/powerpoint/2010/main" val="220291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12">
            <a:extLst>
              <a:ext uri="{FF2B5EF4-FFF2-40B4-BE49-F238E27FC236}">
                <a16:creationId xmlns:a16="http://schemas.microsoft.com/office/drawing/2014/main" id="{9B5C54C7-A8C6-4111-A447-D933DD1571ED}"/>
              </a:ext>
            </a:extLst>
          </p:cNvPr>
          <p:cNvGraphicFramePr>
            <a:graphicFrameLocks noGrp="1"/>
          </p:cNvGraphicFramePr>
          <p:nvPr>
            <p:ph idx="1"/>
          </p:nvPr>
        </p:nvGraphicFramePr>
        <p:xfrm>
          <a:off x="1642739" y="12131"/>
          <a:ext cx="8966078" cy="6837993"/>
        </p:xfrm>
        <a:graphic>
          <a:graphicData uri="http://schemas.openxmlformats.org/drawingml/2006/table">
            <a:tbl>
              <a:tblPr firstRow="1" firstCol="1" bandRow="1">
                <a:tableStyleId>{5C22544A-7EE6-4342-B048-85BDC9FD1C3A}</a:tableStyleId>
              </a:tblPr>
              <a:tblGrid>
                <a:gridCol w="2095730">
                  <a:extLst>
                    <a:ext uri="{9D8B030D-6E8A-4147-A177-3AD203B41FA5}">
                      <a16:colId xmlns:a16="http://schemas.microsoft.com/office/drawing/2014/main" val="1966123950"/>
                    </a:ext>
                  </a:extLst>
                </a:gridCol>
                <a:gridCol w="621089">
                  <a:extLst>
                    <a:ext uri="{9D8B030D-6E8A-4147-A177-3AD203B41FA5}">
                      <a16:colId xmlns:a16="http://schemas.microsoft.com/office/drawing/2014/main" val="764091752"/>
                    </a:ext>
                  </a:extLst>
                </a:gridCol>
                <a:gridCol w="6249259">
                  <a:extLst>
                    <a:ext uri="{9D8B030D-6E8A-4147-A177-3AD203B41FA5}">
                      <a16:colId xmlns:a16="http://schemas.microsoft.com/office/drawing/2014/main" val="137654996"/>
                    </a:ext>
                  </a:extLst>
                </a:gridCol>
              </a:tblGrid>
              <a:tr h="370078">
                <a:tc>
                  <a:txBody>
                    <a:bodyPr/>
                    <a:lstStyle/>
                    <a:p>
                      <a:pPr algn="l">
                        <a:lnSpc>
                          <a:spcPct val="115000"/>
                        </a:lnSpc>
                        <a:spcAft>
                          <a:spcPts val="1000"/>
                        </a:spcAft>
                      </a:pPr>
                      <a:r>
                        <a:rPr lang="nl-NL" sz="1400" dirty="0">
                          <a:solidFill>
                            <a:schemeClr val="tx1"/>
                          </a:solidFill>
                          <a:effectLst/>
                        </a:rPr>
                        <a:t>Categorie</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solidFill>
                            <a:schemeClr val="tx1"/>
                          </a:solidFill>
                          <a:effectLst/>
                        </a:rPr>
                        <a:t>Nr.</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solidFill>
                            <a:schemeClr val="tx1"/>
                          </a:solidFill>
                          <a:effectLst/>
                        </a:rPr>
                        <a:t>Norm</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3058306869"/>
                  </a:ext>
                </a:extLst>
              </a:tr>
              <a:tr h="864958">
                <a:tc rowSpan="2">
                  <a:txBody>
                    <a:bodyPr/>
                    <a:lstStyle/>
                    <a:p>
                      <a:pPr algn="l">
                        <a:lnSpc>
                          <a:spcPct val="115000"/>
                        </a:lnSpc>
                        <a:spcAft>
                          <a:spcPts val="1000"/>
                        </a:spcAft>
                      </a:pPr>
                      <a:r>
                        <a:rPr lang="nl-NL" sz="1400" dirty="0">
                          <a:solidFill>
                            <a:schemeClr val="tx1"/>
                          </a:solidFill>
                          <a:effectLst/>
                        </a:rPr>
                        <a:t>Afbakening van de alinea</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l">
                        <a:lnSpc>
                          <a:spcPct val="115000"/>
                        </a:lnSpc>
                        <a:spcAft>
                          <a:spcPts val="1000"/>
                        </a:spcAft>
                      </a:pPr>
                      <a:r>
                        <a:rPr lang="nl-NL" sz="1400" dirty="0">
                          <a:effectLst/>
                        </a:rPr>
                        <a:t>De schrijver gebruikt een van de volgende manieren om te markeren dat een nieuwe alinea begint</a:t>
                      </a:r>
                      <a:br>
                        <a:rPr lang="nl-NL" sz="1400" dirty="0">
                          <a:effectLst/>
                        </a:rPr>
                      </a:br>
                      <a:r>
                        <a:rPr lang="nl-NL" sz="1400" dirty="0">
                          <a:effectLst/>
                        </a:rPr>
                        <a:t>[a] inspringen</a:t>
                      </a:r>
                      <a:br>
                        <a:rPr lang="nl-NL" sz="1400" dirty="0">
                          <a:effectLst/>
                        </a:rPr>
                      </a:br>
                      <a:r>
                        <a:rPr lang="nl-NL" sz="1400" dirty="0">
                          <a:effectLst/>
                        </a:rPr>
                        <a:t>[b] een witregel gebruiken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extLst>
                  <a:ext uri="{0D108BD9-81ED-4DB2-BD59-A6C34878D82A}">
                    <a16:rowId xmlns:a16="http://schemas.microsoft.com/office/drawing/2014/main" val="1995891068"/>
                  </a:ext>
                </a:extLst>
              </a:tr>
              <a:tr h="206578">
                <a:tc vMerge="1">
                  <a:txBody>
                    <a:bodyPr/>
                    <a:lstStyle/>
                    <a:p>
                      <a:endParaRPr lang="nl-NL"/>
                    </a:p>
                  </a:txBody>
                  <a:tcPr/>
                </a:tc>
                <a:tc>
                  <a:txBody>
                    <a:bodyPr/>
                    <a:lstStyle/>
                    <a:p>
                      <a:pPr algn="ctr">
                        <a:lnSpc>
                          <a:spcPct val="115000"/>
                        </a:lnSpc>
                        <a:spcAft>
                          <a:spcPts val="1000"/>
                        </a:spcAft>
                      </a:pPr>
                      <a:r>
                        <a:rPr lang="nl-NL" sz="14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Een alinea bestaat uit ten minste twee zinnen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375115532"/>
                  </a:ext>
                </a:extLst>
              </a:tr>
              <a:tr h="206578">
                <a:tc rowSpan="3">
                  <a:txBody>
                    <a:bodyPr/>
                    <a:lstStyle/>
                    <a:p>
                      <a:pPr algn="l">
                        <a:lnSpc>
                          <a:spcPct val="115000"/>
                        </a:lnSpc>
                        <a:spcAft>
                          <a:spcPts val="1000"/>
                        </a:spcAft>
                      </a:pPr>
                      <a:r>
                        <a:rPr lang="nl-NL" sz="1400" dirty="0">
                          <a:solidFill>
                            <a:schemeClr val="tx1"/>
                          </a:solidFill>
                          <a:effectLst/>
                        </a:rPr>
                        <a:t>Coherentie op globaal structuurniveau</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functie van de alinea is herkenbaar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3344306874"/>
                  </a:ext>
                </a:extLst>
              </a:tr>
              <a:tr h="303351">
                <a:tc vMerge="1">
                  <a:txBody>
                    <a:bodyPr/>
                    <a:lstStyle/>
                    <a:p>
                      <a:endParaRPr lang="nl-NL"/>
                    </a:p>
                  </a:txBody>
                  <a:tcPr/>
                </a:tc>
                <a:tc>
                  <a:txBody>
                    <a:bodyPr/>
                    <a:lstStyle/>
                    <a:p>
                      <a:pPr algn="ctr">
                        <a:lnSpc>
                          <a:spcPct val="115000"/>
                        </a:lnSpc>
                        <a:spcAft>
                          <a:spcPts val="100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hangt samen met de centrale boodschap van de tekst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12609406"/>
                  </a:ext>
                </a:extLst>
              </a:tr>
              <a:tr h="321605">
                <a:tc vMerge="1">
                  <a:txBody>
                    <a:bodyPr/>
                    <a:lstStyle/>
                    <a:p>
                      <a:endParaRPr lang="nl-NL"/>
                    </a:p>
                  </a:txBody>
                  <a:tcPr/>
                </a:tc>
                <a:tc>
                  <a:txBody>
                    <a:bodyPr/>
                    <a:lstStyle/>
                    <a:p>
                      <a:pPr algn="ctr">
                        <a:lnSpc>
                          <a:spcPct val="115000"/>
                        </a:lnSpc>
                        <a:spcAft>
                          <a:spcPts val="100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kernzin ondersteunt de centrale boodschap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207938250"/>
                  </a:ext>
                </a:extLst>
              </a:tr>
              <a:tr h="206578">
                <a:tc rowSpan="4">
                  <a:txBody>
                    <a:bodyPr/>
                    <a:lstStyle/>
                    <a:p>
                      <a:pPr algn="l">
                        <a:lnSpc>
                          <a:spcPct val="115000"/>
                        </a:lnSpc>
                        <a:spcAft>
                          <a:spcPts val="1000"/>
                        </a:spcAft>
                      </a:pPr>
                      <a:r>
                        <a:rPr lang="nl-NL" sz="1400" dirty="0">
                          <a:solidFill>
                            <a:schemeClr val="tx1"/>
                          </a:solidFill>
                          <a:effectLst/>
                        </a:rPr>
                        <a:t>Coherentie op lokaal structuurniveau: thematische samenhang</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alinea beslaat één deelonderwerp van de tekst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808392475"/>
                  </a:ext>
                </a:extLst>
              </a:tr>
              <a:tr h="303351">
                <a:tc vMerge="1">
                  <a:txBody>
                    <a:bodyPr/>
                    <a:lstStyle/>
                    <a:p>
                      <a:endParaRPr lang="nl-NL"/>
                    </a:p>
                  </a:txBody>
                  <a:tcPr/>
                </a:tc>
                <a:tc>
                  <a:txBody>
                    <a:bodyPr/>
                    <a:lstStyle/>
                    <a:p>
                      <a:pPr algn="ctr">
                        <a:lnSpc>
                          <a:spcPct val="115000"/>
                        </a:lnSpc>
                        <a:spcAft>
                          <a:spcPts val="100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belangrijkste uitspraak over het deelonderwerp staat in de kernzin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914381739"/>
                  </a:ext>
                </a:extLst>
              </a:tr>
              <a:tr h="206578">
                <a:tc vMerge="1">
                  <a:txBody>
                    <a:bodyPr/>
                    <a:lstStyle/>
                    <a:p>
                      <a:endParaRPr lang="nl-NL"/>
                    </a:p>
                  </a:txBody>
                  <a:tcPr/>
                </a:tc>
                <a:tc>
                  <a:txBody>
                    <a:bodyPr/>
                    <a:lstStyle/>
                    <a:p>
                      <a:pPr algn="ctr">
                        <a:lnSpc>
                          <a:spcPct val="115000"/>
                        </a:lnSpc>
                        <a:spcAft>
                          <a:spcPts val="100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a:effectLst/>
                        </a:rPr>
                        <a:t>De overige informatie sluit aan bij de kernzin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522064484"/>
                  </a:ext>
                </a:extLst>
              </a:tr>
              <a:tr h="928307">
                <a:tc vMerge="1">
                  <a:txBody>
                    <a:bodyPr/>
                    <a:lstStyle/>
                    <a:p>
                      <a:endParaRPr lang="nl-NL"/>
                    </a:p>
                  </a:txBody>
                  <a:tcPr/>
                </a:tc>
                <a:tc>
                  <a:txBody>
                    <a:bodyPr/>
                    <a:lstStyle/>
                    <a:p>
                      <a:pPr algn="ctr">
                        <a:lnSpc>
                          <a:spcPct val="115000"/>
                        </a:lnSpc>
                        <a:spcAft>
                          <a:spcPts val="1000"/>
                        </a:spcAft>
                      </a:pPr>
                      <a:r>
                        <a:rPr lang="nl-NL" sz="1400">
                          <a:effectLst/>
                        </a:rPr>
                        <a:t>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Nieuwe informatie in de alinea wordt gekoppeld aan wat de lezer al weet</a:t>
                      </a:r>
                      <a:br>
                        <a:rPr lang="nl-NL" sz="1400" dirty="0">
                          <a:effectLst/>
                        </a:rPr>
                      </a:br>
                      <a:r>
                        <a:rPr lang="nl-NL" sz="1400" dirty="0">
                          <a:effectLst/>
                        </a:rPr>
                        <a:t>[a] door deze nieuwe informatie te koppelen aan kennis over woordbetekenissen</a:t>
                      </a:r>
                      <a:br>
                        <a:rPr lang="nl-NL" sz="1400" dirty="0">
                          <a:effectLst/>
                        </a:rPr>
                      </a:br>
                      <a:r>
                        <a:rPr lang="nl-NL" sz="1400" dirty="0">
                          <a:effectLst/>
                        </a:rPr>
                        <a:t>[b] door deze nieuwe informatie te koppelen aan kennis over de wereld om ons heen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1687372826"/>
                  </a:ext>
                </a:extLst>
              </a:tr>
              <a:tr h="1196632">
                <a:tc rowSpan="2">
                  <a:txBody>
                    <a:bodyPr/>
                    <a:lstStyle/>
                    <a:p>
                      <a:pPr algn="l">
                        <a:lnSpc>
                          <a:spcPct val="115000"/>
                        </a:lnSpc>
                        <a:spcAft>
                          <a:spcPts val="1000"/>
                        </a:spcAft>
                      </a:pPr>
                      <a:r>
                        <a:rPr lang="nl-NL" sz="1400" dirty="0">
                          <a:solidFill>
                            <a:schemeClr val="tx1"/>
                          </a:solidFill>
                          <a:effectLst/>
                        </a:rPr>
                        <a:t>Coherentie op lokaal structuurniveau: relaties tussen zinnen</a:t>
                      </a:r>
                      <a:endParaRPr lang="nl-N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solidFill>
                      <a:schemeClr val="tx2">
                        <a:lumMod val="20000"/>
                        <a:lumOff val="80000"/>
                      </a:schemeClr>
                    </a:solidFill>
                  </a:tcPr>
                </a:tc>
                <a:tc>
                  <a:txBody>
                    <a:bodyPr/>
                    <a:lstStyle/>
                    <a:p>
                      <a:pPr algn="ctr">
                        <a:lnSpc>
                          <a:spcPct val="115000"/>
                        </a:lnSpc>
                        <a:spcAft>
                          <a:spcPts val="1000"/>
                        </a:spcAft>
                      </a:pPr>
                      <a:r>
                        <a:rPr lang="nl-NL" sz="1400">
                          <a:effectLst/>
                        </a:rPr>
                        <a:t>10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Binnen de alinea worden de zinnen verbonden tot een samenhangend geheel </a:t>
                      </a:r>
                      <a:br>
                        <a:rPr lang="nl-NL" sz="1400" dirty="0">
                          <a:effectLst/>
                        </a:rPr>
                      </a:br>
                      <a:r>
                        <a:rPr lang="nl-NL" sz="1400" dirty="0">
                          <a:effectLst/>
                        </a:rPr>
                        <a:t>[a] door het gebruik van verwijswoorden en/of</a:t>
                      </a:r>
                      <a:br>
                        <a:rPr lang="nl-NL" sz="1400" dirty="0">
                          <a:effectLst/>
                        </a:rPr>
                      </a:br>
                      <a:r>
                        <a:rPr lang="nl-NL" sz="1400" dirty="0">
                          <a:effectLst/>
                        </a:rPr>
                        <a:t>[b] door het gebruik van verbindingswoorden en/of</a:t>
                      </a:r>
                      <a:br>
                        <a:rPr lang="nl-NL" sz="1400" dirty="0">
                          <a:effectLst/>
                        </a:rPr>
                      </a:br>
                      <a:r>
                        <a:rPr lang="nl-NL" sz="1400" dirty="0">
                          <a:effectLst/>
                        </a:rPr>
                        <a:t>[c] door impliciete verbanden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932872145"/>
                  </a:ext>
                </a:extLst>
              </a:tr>
              <a:tr h="1523827">
                <a:tc vMerge="1">
                  <a:txBody>
                    <a:bodyPr/>
                    <a:lstStyle/>
                    <a:p>
                      <a:endParaRPr lang="nl-NL"/>
                    </a:p>
                  </a:txBody>
                  <a:tcPr/>
                </a:tc>
                <a:tc>
                  <a:txBody>
                    <a:bodyPr/>
                    <a:lstStyle/>
                    <a:p>
                      <a:pPr algn="ctr">
                        <a:lnSpc>
                          <a:spcPct val="115000"/>
                        </a:lnSpc>
                        <a:spcAft>
                          <a:spcPts val="1000"/>
                        </a:spcAft>
                      </a:pPr>
                      <a:r>
                        <a:rPr lang="nl-NL" sz="1400">
                          <a:effectLst/>
                        </a:rPr>
                        <a:t>11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tc>
                  <a:txBody>
                    <a:bodyPr/>
                    <a:lstStyle/>
                    <a:p>
                      <a:pPr algn="l">
                        <a:lnSpc>
                          <a:spcPct val="115000"/>
                        </a:lnSpc>
                        <a:spcAft>
                          <a:spcPts val="1000"/>
                        </a:spcAft>
                      </a:pPr>
                      <a:r>
                        <a:rPr lang="nl-NL" sz="1400" dirty="0">
                          <a:effectLst/>
                        </a:rPr>
                        <a:t>De alinea is opgebouwd op een van de volgende manieren:</a:t>
                      </a:r>
                      <a:br>
                        <a:rPr lang="nl-NL" sz="1400" dirty="0">
                          <a:effectLst/>
                        </a:rPr>
                      </a:br>
                      <a:r>
                        <a:rPr lang="nl-NL" sz="1400" dirty="0">
                          <a:effectLst/>
                        </a:rPr>
                        <a:t>[a] als piramide: de plaats van de kernzin is aan het begin van de alinea</a:t>
                      </a:r>
                      <a:br>
                        <a:rPr lang="nl-NL" sz="1400" dirty="0">
                          <a:effectLst/>
                        </a:rPr>
                      </a:br>
                      <a:r>
                        <a:rPr lang="nl-NL" sz="1400" dirty="0">
                          <a:effectLst/>
                        </a:rPr>
                        <a:t>[b] als zandloper: de plaats van de kernzin is in het midden van de alinea</a:t>
                      </a:r>
                      <a:br>
                        <a:rPr lang="nl-NL" sz="1400" dirty="0">
                          <a:effectLst/>
                        </a:rPr>
                      </a:br>
                      <a:r>
                        <a:rPr lang="nl-NL" sz="1400" dirty="0">
                          <a:effectLst/>
                        </a:rPr>
                        <a:t>[c] als trechter: de plaats van de kernzin is aan het einde van de alinea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42" marR="52842" marT="0" marB="0" anchor="ctr"/>
                </a:tc>
                <a:extLst>
                  <a:ext uri="{0D108BD9-81ED-4DB2-BD59-A6C34878D82A}">
                    <a16:rowId xmlns:a16="http://schemas.microsoft.com/office/drawing/2014/main" val="2195839013"/>
                  </a:ext>
                </a:extLst>
              </a:tr>
            </a:tbl>
          </a:graphicData>
        </a:graphic>
      </p:graphicFrame>
      <p:sp>
        <p:nvSpPr>
          <p:cNvPr id="2" name="Ovaal 1">
            <a:extLst>
              <a:ext uri="{FF2B5EF4-FFF2-40B4-BE49-F238E27FC236}">
                <a16:creationId xmlns:a16="http://schemas.microsoft.com/office/drawing/2014/main" id="{794E0F05-7C6F-4FC8-922A-995A4F6D9A17}"/>
              </a:ext>
            </a:extLst>
          </p:cNvPr>
          <p:cNvSpPr/>
          <p:nvPr/>
        </p:nvSpPr>
        <p:spPr>
          <a:xfrm>
            <a:off x="5157216" y="4297680"/>
            <a:ext cx="3758184" cy="1929384"/>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Samenhang, omdat een alinea gaat over één onderwerp</a:t>
            </a:r>
          </a:p>
        </p:txBody>
      </p:sp>
      <p:cxnSp>
        <p:nvCxnSpPr>
          <p:cNvPr id="5" name="Rechte verbindingslijn met pijl 4">
            <a:extLst>
              <a:ext uri="{FF2B5EF4-FFF2-40B4-BE49-F238E27FC236}">
                <a16:creationId xmlns:a16="http://schemas.microsoft.com/office/drawing/2014/main" id="{BFAC0852-C76C-4BD1-B956-6BDE4F8FB40A}"/>
              </a:ext>
            </a:extLst>
          </p:cNvPr>
          <p:cNvCxnSpPr/>
          <p:nvPr/>
        </p:nvCxnSpPr>
        <p:spPr>
          <a:xfrm>
            <a:off x="3419856" y="3776472"/>
            <a:ext cx="2221992" cy="1207008"/>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7756E28E-CFE3-4F25-BD07-B05CEDC1ACD8}"/>
              </a:ext>
            </a:extLst>
          </p:cNvPr>
          <p:cNvPicPr>
            <a:picLocks noChangeAspect="1"/>
          </p:cNvPicPr>
          <p:nvPr/>
        </p:nvPicPr>
        <p:blipFill>
          <a:blip r:embed="rId2"/>
          <a:stretch>
            <a:fillRect/>
          </a:stretch>
        </p:blipFill>
        <p:spPr>
          <a:xfrm>
            <a:off x="-42242" y="-100263"/>
            <a:ext cx="12234242" cy="6958263"/>
          </a:xfrm>
          <a:prstGeom prst="rect">
            <a:avLst/>
          </a:prstGeom>
        </p:spPr>
      </p:pic>
    </p:spTree>
    <p:extLst>
      <p:ext uri="{BB962C8B-B14F-4D97-AF65-F5344CB8AC3E}">
        <p14:creationId xmlns:p14="http://schemas.microsoft.com/office/powerpoint/2010/main" val="3598813831"/>
      </p:ext>
    </p:extLst>
  </p:cSld>
  <p:clrMapOvr>
    <a:masterClrMapping/>
  </p:clrMapOvr>
</p:sld>
</file>

<file path=ppt/theme/theme1.xml><?xml version="1.0" encoding="utf-8"?>
<a:theme xmlns:a="http://schemas.openxmlformats.org/drawingml/2006/main" name="Kantoorthema">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5F39191D9D1044981C9D1FABD2214F" ma:contentTypeVersion="19" ma:contentTypeDescription="Een nieuw document maken." ma:contentTypeScope="" ma:versionID="777bc13bf49819f338c4a04c8387c4c0">
  <xsd:schema xmlns:xsd="http://www.w3.org/2001/XMLSchema" xmlns:xs="http://www.w3.org/2001/XMLSchema" xmlns:p="http://schemas.microsoft.com/office/2006/metadata/properties" xmlns:ns3="0f2debb3-b261-4160-970f-92b2524c3524" xmlns:ns4="299a55ee-6586-4def-a8fd-cb3d7bbbb269" targetNamespace="http://schemas.microsoft.com/office/2006/metadata/properties" ma:root="true" ma:fieldsID="25779d4897663c6e8aef0da431878a48" ns3:_="" ns4:_="">
    <xsd:import namespace="0f2debb3-b261-4160-970f-92b2524c3524"/>
    <xsd:import namespace="299a55ee-6586-4def-a8fd-cb3d7bbbb269"/>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debb3-b261-4160-970f-92b2524c352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MediaServiceAutoTags"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9a55ee-6586-4def-a8fd-cb3d7bbbb269"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description="" ma:internalName="SharedWithDetails" ma:readOnly="true">
      <xsd:simpleType>
        <xsd:restriction base="dms:Note">
          <xsd:maxLength value="255"/>
        </xsd:restriction>
      </xsd:simpleType>
    </xsd:element>
    <xsd:element name="SharingHintHash" ma:index="15"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0f2debb3-b261-4160-970f-92b2524c3524" xsi:nil="true"/>
    <MigrationWizIdPermissionLevels xmlns="0f2debb3-b261-4160-970f-92b2524c3524" xsi:nil="true"/>
    <MigrationWizIdDocumentLibraryPermissions xmlns="0f2debb3-b261-4160-970f-92b2524c3524" xsi:nil="true"/>
    <MigrationWizIdSecurityGroups xmlns="0f2debb3-b261-4160-970f-92b2524c3524" xsi:nil="true"/>
    <MigrationWizIdPermissions xmlns="0f2debb3-b261-4160-970f-92b2524c3524" xsi:nil="true"/>
  </documentManagement>
</p:properties>
</file>

<file path=customXml/itemProps1.xml><?xml version="1.0" encoding="utf-8"?>
<ds:datastoreItem xmlns:ds="http://schemas.openxmlformats.org/officeDocument/2006/customXml" ds:itemID="{69345363-854E-4B9A-8F1F-16E74BF3C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debb3-b261-4160-970f-92b2524c3524"/>
    <ds:schemaRef ds:uri="299a55ee-6586-4def-a8fd-cb3d7bbbb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65EFA3-CC04-4F9B-882A-263CDCBC16A1}">
  <ds:schemaRefs>
    <ds:schemaRef ds:uri="http://schemas.microsoft.com/sharepoint/v3/contenttype/forms"/>
  </ds:schemaRefs>
</ds:datastoreItem>
</file>

<file path=customXml/itemProps3.xml><?xml version="1.0" encoding="utf-8"?>
<ds:datastoreItem xmlns:ds="http://schemas.openxmlformats.org/officeDocument/2006/customXml" ds:itemID="{9B706F20-243F-4CBB-976C-0DBCFFAD72A3}">
  <ds:schemaRefs>
    <ds:schemaRef ds:uri="http://purl.org/dc/terms/"/>
    <ds:schemaRef ds:uri="http://schemas.openxmlformats.org/package/2006/metadata/core-properties"/>
    <ds:schemaRef ds:uri="http://purl.org/dc/dcmitype/"/>
    <ds:schemaRef ds:uri="http://schemas.microsoft.com/office/infopath/2007/PartnerControls"/>
    <ds:schemaRef ds:uri="0f2debb3-b261-4160-970f-92b2524c3524"/>
    <ds:schemaRef ds:uri="http://purl.org/dc/elements/1.1/"/>
    <ds:schemaRef ds:uri="http://schemas.microsoft.com/office/2006/metadata/properties"/>
    <ds:schemaRef ds:uri="http://schemas.microsoft.com/office/2006/documentManagement/types"/>
    <ds:schemaRef ds:uri="299a55ee-6586-4def-a8fd-cb3d7bbbb2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821</TotalTime>
  <Words>3813</Words>
  <Application>Microsoft Office PowerPoint</Application>
  <PresentationFormat>Breedbeeld</PresentationFormat>
  <Paragraphs>340</Paragraphs>
  <Slides>30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30</vt:i4>
      </vt:variant>
    </vt:vector>
  </HeadingPairs>
  <TitlesOfParts>
    <vt:vector size="34" baseType="lpstr">
      <vt:lpstr>Arial</vt:lpstr>
      <vt:lpstr>Calibri</vt:lpstr>
      <vt:lpstr>Calibri Light</vt:lpstr>
      <vt:lpstr>Kantoorthema</vt:lpstr>
      <vt:lpstr>Welkom bij deze workshop!     Spelregels    - Zet je microfoon uit als je     niet aan het woord bent!     - Gebruik de chat om een     vraag te stellen.    - Veel plezier!</vt:lpstr>
      <vt:lpstr>Van struikelblok …</vt:lpstr>
      <vt:lpstr>Van struikelblok naar bouwsteen</vt:lpstr>
      <vt:lpstr>Een snelle analyse</vt:lpstr>
      <vt:lpstr>Ja, dat kan!</vt:lpstr>
      <vt:lpstr>Voorzien in kennis</vt:lpstr>
      <vt:lpstr>PowerPoint-presentatie</vt:lpstr>
      <vt:lpstr>PowerPoint-presentatie</vt:lpstr>
      <vt:lpstr>PowerPoint-presentatie</vt:lpstr>
      <vt:lpstr>PowerPoint-presentatie</vt:lpstr>
      <vt:lpstr>Didactische driehoek</vt:lpstr>
      <vt:lpstr>Didactische driehoek</vt:lpstr>
      <vt:lpstr>Ontwerpprincipes</vt:lpstr>
      <vt:lpstr>Een voorbeeld</vt:lpstr>
      <vt:lpstr>Een voorbeeld</vt:lpstr>
      <vt:lpstr>Een voorbeeld</vt:lpstr>
      <vt:lpstr>Een voorbeeld</vt:lpstr>
      <vt:lpstr>Een voorbeeld</vt:lpstr>
      <vt:lpstr>Een voorbeeld</vt:lpstr>
      <vt:lpstr>Een voorbeeld</vt:lpstr>
      <vt:lpstr>Een voorbeeld</vt:lpstr>
      <vt:lpstr>Een zelfevaluatie</vt:lpstr>
      <vt:lpstr>Nu jullie!</vt:lpstr>
      <vt:lpstr>PowerPoint-presentatie</vt:lpstr>
      <vt:lpstr>En? </vt:lpstr>
      <vt:lpstr>Reacties van leerlingen uit 5-havo op de vraag hoe ze het vonden om met een zelfevaluatie te werken</vt:lpstr>
      <vt:lpstr>Reacties van docenten op de vraag hoe ze het werken met een zelfevaluatie ervaarden</vt:lpstr>
      <vt:lpstr>Beschikbaar materiaal</vt:lpstr>
      <vt:lpstr>Literatuurlijst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 is het einde van deze workshop. Gebruik de website om naar je volgende ronde te gaan</dc:title>
  <dc:creator>Gijs Leenders</dc:creator>
  <cp:lastModifiedBy>Astrid van Winden</cp:lastModifiedBy>
  <cp:revision>32</cp:revision>
  <dcterms:created xsi:type="dcterms:W3CDTF">2021-09-06T08:43:48Z</dcterms:created>
  <dcterms:modified xsi:type="dcterms:W3CDTF">2021-10-04T06:33:49Z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0x010100B85F39191D9D1044981C9D1FABD2214F</vt:lpwstr>
  </property>
</Properties>
</file>