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3" r:id="rId6"/>
    <p:sldId id="264" r:id="rId7"/>
    <p:sldId id="266" r:id="rId8"/>
    <p:sldId id="267" r:id="rId9"/>
    <p:sldId id="268" r:id="rId10"/>
    <p:sldId id="265" r:id="rId11"/>
    <p:sldId id="269" r:id="rId12"/>
    <p:sldId id="270" r:id="rId13"/>
    <p:sldId id="271" r:id="rId14"/>
    <p:sldId id="262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DC3"/>
    <a:srgbClr val="E85F50"/>
    <a:srgbClr val="FCC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3E84-6CE3-4433-832E-31D321ECB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B4E262-C5DA-4CDD-A6D5-FE2FE6268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670CD7-F1A6-4C39-89AC-BC4A45D6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6251-7AD8-44C9-A645-0FA9338F341E}" type="datetimeFigureOut">
              <a:rPr lang="nl-NL" smtClean="0"/>
              <a:t>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905E31-A7D1-4364-9E4D-3734F4F3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612EDF-7F1C-46C9-AB8E-8459BFDD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3021-861C-462B-BFC7-1624574302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62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B65D7-B88A-45E2-B1F3-33E01C89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487F4A-E026-4F2F-8B78-17B8AABE5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CEFAA9-208F-4DE6-9E7C-F313347F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6251-7AD8-44C9-A645-0FA9338F341E}" type="datetimeFigureOut">
              <a:rPr lang="nl-NL" smtClean="0"/>
              <a:t>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EA85AE-0975-429A-9817-EF7838B4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DF71E-707F-49C7-9CBA-D2BA8901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3021-861C-462B-BFC7-1624574302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11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AF2DDC1-43C4-4E04-A5F0-E915C1473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2EB9B3-9041-49FE-BD97-CDCF35589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BFFDC9-D9BF-4F6E-A31B-B5C3CBD8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6251-7AD8-44C9-A645-0FA9338F341E}" type="datetimeFigureOut">
              <a:rPr lang="nl-NL" smtClean="0"/>
              <a:t>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11A203-1E7B-4AE8-B112-68153DD3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9AD84E-D10F-4DD6-A7F4-1B265304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3021-861C-462B-BFC7-1624574302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43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F150E-24EC-43D0-AA48-6BE1880A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D4CB9-0BA5-4AA0-BE9C-722729DBA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E6ED7A-E093-423E-B4CC-D7A1CF42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6251-7AD8-44C9-A645-0FA9338F341E}" type="datetimeFigureOut">
              <a:rPr lang="nl-NL" smtClean="0"/>
              <a:t>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636405-F71A-4EC5-957C-A7418E1C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7AE1EF-9BCE-41DF-9830-575ECF5C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3021-861C-462B-BFC7-1624574302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78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1FB41-B818-40F6-B821-B1D37AD4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A2B6EE-D5E9-48FD-A0C4-77267882A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9B1975-7ABD-4E0A-993C-89837D6B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6251-7AD8-44C9-A645-0FA9338F341E}" type="datetimeFigureOut">
              <a:rPr lang="nl-NL" smtClean="0"/>
              <a:t>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9AD190-DFA6-4581-988B-47AE5278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937460-7B4D-44E3-9F94-B0D1EEC7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3021-861C-462B-BFC7-1624574302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25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E6EFF-9A1C-4998-B7DB-C33BE1D4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5ED412-8167-4B40-8083-0DEF1C596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D5F50B-3D69-43DC-ADB0-FB5806E93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186C94-86B6-4196-B6B9-7139895D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6251-7AD8-44C9-A645-0FA9338F341E}" type="datetimeFigureOut">
              <a:rPr lang="nl-NL" smtClean="0"/>
              <a:t>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DB0D83-0A94-4DA3-928F-3D65AEF5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A1F3A1-A36A-44F7-BA11-05FCFB21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3021-861C-462B-BFC7-1624574302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51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130A4-E590-41AA-ACA7-14A83049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7E7E32-4D3C-4BA5-B357-F7BC0616D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563413-971B-4746-B037-C03B59CE7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C93B906-7906-4E78-9A85-B48775554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D721F2-DA74-4A76-9F03-345D2C7F8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0C0E51-E3EB-42AC-8045-464A9C76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6251-7AD8-44C9-A645-0FA9338F341E}" type="datetimeFigureOut">
              <a:rPr lang="nl-NL" smtClean="0"/>
              <a:t>1-10-2021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4284AC4-CF4F-4A75-A128-5C83B8E6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C0F5B39-37D0-4861-940C-A0D73BE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3021-861C-462B-BFC7-1624574302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93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9D96E-6626-4F8F-A981-8B7BB713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D3C063A-113E-489F-9570-BF99C525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6251-7AD8-44C9-A645-0FA9338F341E}" type="datetimeFigureOut">
              <a:rPr lang="nl-NL" smtClean="0"/>
              <a:t>1-10-2021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8782D8-FBC2-4938-BA52-517B1CCB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91B75D-7A8D-433A-BBA0-29C6F6CD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3021-861C-462B-BFC7-1624574302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52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3B5D62-6842-40E3-91DD-9BE944CA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6251-7AD8-44C9-A645-0FA9338F341E}" type="datetimeFigureOut">
              <a:rPr lang="nl-NL" smtClean="0"/>
              <a:t>1-10-2021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F47F33-EF38-43EB-8FDB-166F1476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334AC9-3DB4-4CAB-A5CA-60A268F2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3021-861C-462B-BFC7-1624574302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66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B4283-0A15-461C-B391-CE6CD773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03C2BC-D907-4740-8891-89EB8FCB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D29DEF-5AFD-40B4-B8F5-15B1BCF62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CBBB16-EFA7-40B7-8547-1B027425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6251-7AD8-44C9-A645-0FA9338F341E}" type="datetimeFigureOut">
              <a:rPr lang="nl-NL" smtClean="0"/>
              <a:t>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52ACE1-36EC-41FA-BA92-3C7ACD23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B7C724-C767-4A05-A0DC-803631AE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3021-861C-462B-BFC7-1624574302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9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173D9-B57E-4670-AB97-C159A5C4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E5BC264-6463-4BF9-95DA-3B0E469FB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3CB00D-5D54-4204-A451-978A7EAC0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409D05-4E0B-4A36-8D1F-4226984A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6251-7AD8-44C9-A645-0FA9338F341E}" type="datetimeFigureOut">
              <a:rPr lang="nl-NL" smtClean="0"/>
              <a:t>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A72AB3-2B9F-4CA2-BED5-328B5A7C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6ED1BC-73E5-43B8-9232-FD69611F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3021-861C-462B-BFC7-1624574302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58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BF59A5-0416-4D13-846B-FECD470A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48A0E3-36C1-4976-8B22-C082FAF15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BF2688-9EBF-4448-A26A-58E2A3125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6251-7AD8-44C9-A645-0FA9338F341E}" type="datetimeFigureOut">
              <a:rPr lang="nl-NL" smtClean="0"/>
              <a:t>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87A446-39DF-43A1-A75A-3B71EE994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5E7182-C8A7-4662-B97D-2329BA557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3021-861C-462B-BFC7-1624574302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4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../../Documents/Promotieonderzoek%20RDA%20-%20Dudoc-Alfa/Study%202%20Integrating%20Linguistic%20Reasoning/havo%203/Audiofragment%20Tekst%20Afrikaans.og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2FA29-E11D-4B36-B3A3-B239A338B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806" y="794327"/>
            <a:ext cx="7158182" cy="394392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800" b="1" dirty="0"/>
              <a:t>Welkom </a:t>
            </a:r>
            <a:r>
              <a:rPr lang="en-US" sz="4800" b="1" dirty="0" err="1"/>
              <a:t>bij</a:t>
            </a:r>
            <a:r>
              <a:rPr lang="en-US" sz="4800" b="1" dirty="0"/>
              <a:t> </a:t>
            </a:r>
            <a:r>
              <a:rPr lang="en-US" sz="4800" b="1" dirty="0" err="1"/>
              <a:t>deze</a:t>
            </a:r>
            <a:r>
              <a:rPr lang="en-US" sz="4800" b="1" dirty="0"/>
              <a:t> workshop!</a:t>
            </a:r>
            <a:br>
              <a:rPr lang="en-US" sz="4800" b="1" dirty="0"/>
            </a:br>
            <a:br>
              <a:rPr lang="en-US" sz="2800" dirty="0"/>
            </a:br>
            <a:r>
              <a:rPr lang="en-US" sz="2800" dirty="0"/>
              <a:t>	</a:t>
            </a:r>
            <a:r>
              <a:rPr lang="en-US" sz="5400" dirty="0"/>
              <a:t>		</a:t>
            </a:r>
            <a:r>
              <a:rPr lang="en-US" sz="2800" u="sng" dirty="0" err="1"/>
              <a:t>Spelregels</a:t>
            </a:r>
            <a:br>
              <a:rPr lang="en-US" sz="2800" dirty="0"/>
            </a:br>
            <a:r>
              <a:rPr lang="en-US" sz="2800" dirty="0"/>
              <a:t>			- </a:t>
            </a:r>
            <a:r>
              <a:rPr lang="en-US" sz="2800" dirty="0" err="1"/>
              <a:t>Zet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microfoon</a:t>
            </a:r>
            <a:r>
              <a:rPr lang="en-US" sz="2800" dirty="0"/>
              <a:t> </a:t>
            </a:r>
            <a:r>
              <a:rPr lang="en-US" sz="2800" dirty="0" err="1"/>
              <a:t>uit</a:t>
            </a:r>
            <a:r>
              <a:rPr lang="en-US" sz="2800" dirty="0"/>
              <a:t> </a:t>
            </a:r>
            <a:r>
              <a:rPr lang="en-US" sz="2800" dirty="0" err="1"/>
              <a:t>als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br>
              <a:rPr lang="en-US" sz="2800" dirty="0"/>
            </a:br>
            <a:r>
              <a:rPr lang="en-US" sz="2800" dirty="0"/>
              <a:t>			 </a:t>
            </a:r>
            <a:r>
              <a:rPr lang="en-US" sz="2800" dirty="0" err="1"/>
              <a:t>niet</a:t>
            </a:r>
            <a:r>
              <a:rPr lang="en-US" sz="2800" dirty="0"/>
              <a:t> </a:t>
            </a:r>
            <a:r>
              <a:rPr lang="en-US" sz="2800" dirty="0" err="1"/>
              <a:t>aan</a:t>
            </a:r>
            <a:r>
              <a:rPr lang="en-US" sz="2800" dirty="0"/>
              <a:t> het </a:t>
            </a:r>
            <a:r>
              <a:rPr lang="en-US" sz="2800" dirty="0" err="1"/>
              <a:t>woord</a:t>
            </a:r>
            <a:r>
              <a:rPr lang="en-US" sz="2800" dirty="0"/>
              <a:t> bent! </a:t>
            </a:r>
            <a:br>
              <a:rPr lang="en-US" sz="2800" dirty="0"/>
            </a:br>
            <a:r>
              <a:rPr lang="en-US" sz="2800" dirty="0"/>
              <a:t>			- </a:t>
            </a:r>
            <a:r>
              <a:rPr lang="en-US" sz="2800" dirty="0" err="1"/>
              <a:t>Gebruik</a:t>
            </a:r>
            <a:r>
              <a:rPr lang="en-US" sz="2800" dirty="0"/>
              <a:t> de chat om </a:t>
            </a:r>
            <a:r>
              <a:rPr lang="en-US" sz="2800" dirty="0" err="1"/>
              <a:t>een</a:t>
            </a:r>
            <a:br>
              <a:rPr lang="en-US" sz="2800" dirty="0"/>
            </a:br>
            <a:r>
              <a:rPr lang="en-US" sz="2800" dirty="0"/>
              <a:t>			 </a:t>
            </a:r>
            <a:r>
              <a:rPr lang="en-US" sz="2800" dirty="0" err="1"/>
              <a:t>vraag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stellen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			- </a:t>
            </a:r>
            <a:r>
              <a:rPr lang="en-US" sz="2800" dirty="0" err="1"/>
              <a:t>Veel</a:t>
            </a:r>
            <a:r>
              <a:rPr lang="en-US" sz="2800" dirty="0"/>
              <a:t> </a:t>
            </a:r>
            <a:r>
              <a:rPr lang="en-US" sz="2800" dirty="0" err="1"/>
              <a:t>plezier</a:t>
            </a:r>
            <a:r>
              <a:rPr lang="en-US" sz="2800" dirty="0"/>
              <a:t>!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FF0E497-7EC3-4BE0-A6A0-5D2E6D4EF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99958"/>
            <a:ext cx="3112094" cy="1392662"/>
          </a:xfrm>
          <a:prstGeom prst="rect">
            <a:avLst/>
          </a:prstGeom>
        </p:spPr>
      </p:pic>
      <p:pic>
        <p:nvPicPr>
          <p:cNvPr id="7" name="Graphic 4" descr="Chatballon met effen opvulling">
            <a:extLst>
              <a:ext uri="{FF2B5EF4-FFF2-40B4-BE49-F238E27FC236}">
                <a16:creationId xmlns:a16="http://schemas.microsoft.com/office/drawing/2014/main" id="{F564649C-2AFA-4770-86BE-8C6AEF848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913" y="4658549"/>
            <a:ext cx="1921933" cy="1921933"/>
          </a:xfrm>
          <a:prstGeom prst="rect">
            <a:avLst/>
          </a:prstGeom>
        </p:spPr>
      </p:pic>
      <p:pic>
        <p:nvPicPr>
          <p:cNvPr id="6" name="Graphic 2" descr="Radiomicrofoon met effen opvulling">
            <a:extLst>
              <a:ext uri="{FF2B5EF4-FFF2-40B4-BE49-F238E27FC236}">
                <a16:creationId xmlns:a16="http://schemas.microsoft.com/office/drawing/2014/main" id="{1D33E0FB-1038-4F15-9E37-CF9B013C7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0390" y="3133476"/>
            <a:ext cx="1858273" cy="1858273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CBB86E37-E823-4EE4-BB56-D9FDE9F24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1832" y="5594116"/>
            <a:ext cx="3321156" cy="98636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en-US" sz="1400" dirty="0" err="1"/>
              <a:t>Technische</a:t>
            </a:r>
            <a:r>
              <a:rPr lang="en-US" sz="1400" dirty="0"/>
              <a:t> </a:t>
            </a:r>
            <a:r>
              <a:rPr lang="en-US" sz="1400" dirty="0" err="1"/>
              <a:t>problemen</a:t>
            </a:r>
            <a:r>
              <a:rPr lang="en-US" sz="1400" dirty="0"/>
              <a:t>?</a:t>
            </a:r>
          </a:p>
          <a:p>
            <a:pPr algn="l"/>
            <a:r>
              <a:rPr lang="en-US" sz="1400" dirty="0"/>
              <a:t>Bel </a:t>
            </a:r>
            <a:r>
              <a:rPr lang="en-US" sz="1400" dirty="0" err="1"/>
              <a:t>voor</a:t>
            </a:r>
            <a:r>
              <a:rPr lang="en-US" sz="1400" dirty="0"/>
              <a:t> </a:t>
            </a:r>
            <a:r>
              <a:rPr lang="en-US" sz="1400" dirty="0" err="1"/>
              <a:t>technische</a:t>
            </a:r>
            <a:r>
              <a:rPr lang="en-US" sz="1400" dirty="0"/>
              <a:t> </a:t>
            </a:r>
            <a:r>
              <a:rPr lang="en-US" sz="1400" dirty="0" err="1"/>
              <a:t>ondersteuning</a:t>
            </a:r>
            <a:r>
              <a:rPr lang="en-US" sz="1400" dirty="0"/>
              <a:t> tot 15:30 met Renate van </a:t>
            </a:r>
            <a:r>
              <a:rPr lang="en-US" sz="1400" dirty="0" err="1"/>
              <a:t>Keulen</a:t>
            </a:r>
            <a:r>
              <a:rPr lang="en-US" sz="1400" dirty="0"/>
              <a:t> 0616480867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vanaf</a:t>
            </a:r>
            <a:r>
              <a:rPr lang="en-US" sz="1400" dirty="0"/>
              <a:t> 15:30 met Gijs Leenders 0681241834.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56ECE82-0144-400F-A661-268C071DE3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74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93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652A8-233E-4D62-ADA0-0BF70C4F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Nabespreking en discussie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C0E157-2AFA-4ACE-8D33-2E0551CEF8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211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nl-NL" sz="1800" b="1" dirty="0"/>
              <a:t>Welke taalkundige overeenkomsten en verschillen zijn er tussen het Nederlands en het Afrikaans en welke verklaringen zijn daarvoor te benoemen?</a:t>
            </a: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/>
              <a:t>Hoe kan taalkundig redeneren ingezet worden binnen het schoolvak Nederlands?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/>
              <a:t>Vragen en discussie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06F0B6-F160-4841-BE80-9427D086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89" y="5388167"/>
            <a:ext cx="3112094" cy="13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8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2D830F-56BD-434F-888D-6CE6EBCFC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3" b="5181"/>
          <a:stretch/>
        </p:blipFill>
        <p:spPr>
          <a:xfrm>
            <a:off x="321733" y="1625833"/>
            <a:ext cx="3835488" cy="167009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5F1D7B4-A60C-4DA2-9D37-9A932F409731}"/>
              </a:ext>
            </a:extLst>
          </p:cNvPr>
          <p:cNvSpPr/>
          <p:nvPr/>
        </p:nvSpPr>
        <p:spPr>
          <a:xfrm>
            <a:off x="5760562" y="892669"/>
            <a:ext cx="6920319" cy="44659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 err="1"/>
              <a:t>Bedankt</a:t>
            </a:r>
            <a:r>
              <a:rPr lang="en-US" sz="4000" b="1" dirty="0"/>
              <a:t> </a:t>
            </a:r>
            <a:r>
              <a:rPr lang="en-US" sz="4000" b="1" dirty="0" err="1"/>
              <a:t>voor</a:t>
            </a:r>
            <a:r>
              <a:rPr lang="en-US" sz="4000" b="1" dirty="0"/>
              <a:t> </a:t>
            </a:r>
            <a:r>
              <a:rPr lang="en-US" sz="4000" b="1" dirty="0" err="1"/>
              <a:t>je</a:t>
            </a:r>
            <a:r>
              <a:rPr lang="en-US" sz="4000" b="1" dirty="0"/>
              <a:t> </a:t>
            </a:r>
            <a:r>
              <a:rPr lang="en-US" sz="4000" b="1" dirty="0" err="1"/>
              <a:t>aandacht</a:t>
            </a:r>
            <a:r>
              <a:rPr lang="en-US" sz="4000" b="1" dirty="0"/>
              <a:t>!</a:t>
            </a:r>
            <a:br>
              <a:rPr lang="en-US" sz="4000" dirty="0"/>
            </a:b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Dit</a:t>
            </a:r>
            <a:r>
              <a:rPr lang="en-US" sz="2800" dirty="0"/>
              <a:t> is het </a:t>
            </a:r>
            <a:r>
              <a:rPr lang="en-US" sz="2800" dirty="0" err="1"/>
              <a:t>einde</a:t>
            </a:r>
            <a:r>
              <a:rPr lang="en-US" sz="2800" dirty="0"/>
              <a:t> van </a:t>
            </a:r>
            <a:r>
              <a:rPr lang="en-US" sz="2800" dirty="0" err="1"/>
              <a:t>deze</a:t>
            </a:r>
            <a:r>
              <a:rPr lang="en-US" sz="2800" dirty="0"/>
              <a:t> workshop. </a:t>
            </a:r>
            <a:br>
              <a:rPr lang="en-US" sz="2800" dirty="0"/>
            </a:br>
            <a:r>
              <a:rPr lang="en-US" sz="2800" dirty="0" err="1"/>
              <a:t>Gebruik</a:t>
            </a:r>
            <a:r>
              <a:rPr lang="en-US" sz="2800" dirty="0"/>
              <a:t> de website: </a:t>
            </a:r>
            <a:br>
              <a:rPr lang="en-US" sz="2800" dirty="0"/>
            </a:br>
            <a:r>
              <a:rPr lang="en-US" sz="2000" dirty="0"/>
              <a:t>https://dudoc-alfa.vakdidactiekgw.nl/vonk/programma/</a:t>
            </a:r>
            <a:br>
              <a:rPr lang="en-US" sz="2800" dirty="0"/>
            </a:br>
            <a:r>
              <a:rPr lang="en-US" sz="2800" dirty="0" err="1"/>
              <a:t>voor</a:t>
            </a:r>
            <a:r>
              <a:rPr lang="en-US" sz="2800" dirty="0"/>
              <a:t> het </a:t>
            </a:r>
            <a:r>
              <a:rPr lang="en-US" sz="2800" dirty="0" err="1"/>
              <a:t>vervolg</a:t>
            </a:r>
            <a:r>
              <a:rPr lang="en-US" sz="2800" dirty="0"/>
              <a:t> van de </a:t>
            </a:r>
            <a:r>
              <a:rPr lang="en-US" sz="2800" dirty="0" err="1"/>
              <a:t>inspiratiemiddag</a:t>
            </a:r>
            <a:r>
              <a:rPr lang="en-US" sz="2800" dirty="0"/>
              <a:t>.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89A3EABD-FDB8-4DA7-815D-8727D02DE65D}"/>
              </a:ext>
            </a:extLst>
          </p:cNvPr>
          <p:cNvSpPr txBox="1">
            <a:spLocks/>
          </p:cNvSpPr>
          <p:nvPr/>
        </p:nvSpPr>
        <p:spPr>
          <a:xfrm>
            <a:off x="8521832" y="5594116"/>
            <a:ext cx="3321156" cy="986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/>
              <a:t>Technische</a:t>
            </a:r>
            <a:r>
              <a:rPr lang="en-US" sz="1400" dirty="0"/>
              <a:t> </a:t>
            </a:r>
            <a:r>
              <a:rPr lang="en-US" sz="1400" dirty="0" err="1"/>
              <a:t>problemen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Bel </a:t>
            </a:r>
            <a:r>
              <a:rPr lang="en-US" sz="1400" dirty="0" err="1"/>
              <a:t>voor</a:t>
            </a:r>
            <a:r>
              <a:rPr lang="en-US" sz="1400" dirty="0"/>
              <a:t> </a:t>
            </a:r>
            <a:r>
              <a:rPr lang="en-US" sz="1400" dirty="0" err="1"/>
              <a:t>technische</a:t>
            </a:r>
            <a:r>
              <a:rPr lang="en-US" sz="1400" dirty="0"/>
              <a:t> </a:t>
            </a:r>
            <a:r>
              <a:rPr lang="en-US" sz="1400" dirty="0" err="1"/>
              <a:t>ondersteuning</a:t>
            </a:r>
            <a:r>
              <a:rPr lang="en-US" sz="1400" dirty="0"/>
              <a:t> tot 15:30 met Renate van </a:t>
            </a:r>
            <a:r>
              <a:rPr lang="en-US" sz="1400" dirty="0" err="1"/>
              <a:t>Keulen</a:t>
            </a:r>
            <a:r>
              <a:rPr lang="en-US" sz="1400" dirty="0"/>
              <a:t> 0616480867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vanaf</a:t>
            </a:r>
            <a:r>
              <a:rPr lang="en-US" sz="1400" dirty="0"/>
              <a:t> 15:30 met Gijs Leenders 0681241834.</a:t>
            </a:r>
          </a:p>
          <a:p>
            <a:endParaRPr lang="en-US" sz="180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060B8A8-B881-4EB6-96CD-111DBAEBA4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74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721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652A8-233E-4D62-ADA0-0BF70C4F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voorstellen …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C0E157-2AFA-4ACE-8D33-2E0551CEF8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427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000" b="1" dirty="0"/>
              <a:t>Roy Dielemans, MA (Ed) MBA</a:t>
            </a:r>
          </a:p>
          <a:p>
            <a:pPr>
              <a:defRPr/>
            </a:pPr>
            <a:endParaRPr lang="nl-NL" sz="2000" b="1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docent Nederlands en geschiedenis 	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bestuurssecretaris College de Heemlanden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buitenpromovendus  	Radboud Universiteit</a:t>
            </a:r>
          </a:p>
          <a:p>
            <a:pPr marL="0" indent="0">
              <a:buNone/>
              <a:defRPr/>
            </a:pPr>
            <a:r>
              <a:rPr lang="nl-NL" sz="2000" dirty="0"/>
              <a:t>	    * </a:t>
            </a:r>
            <a:r>
              <a:rPr lang="nl-NL" sz="2000" i="1" dirty="0"/>
              <a:t>promotiebeurs </a:t>
            </a:r>
            <a:r>
              <a:rPr lang="nl-NL" sz="2000" i="1" dirty="0" err="1"/>
              <a:t>Dudoc</a:t>
            </a:r>
            <a:r>
              <a:rPr lang="nl-NL" sz="2000" i="1" dirty="0"/>
              <a:t>-Alfa</a:t>
            </a:r>
          </a:p>
          <a:p>
            <a:pPr marL="0" indent="0">
              <a:buNone/>
              <a:defRPr/>
            </a:pPr>
            <a:r>
              <a:rPr lang="nl-NL" dirty="0"/>
              <a:t>						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06F0B6-F160-4841-BE80-9427D086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89" y="5388167"/>
            <a:ext cx="3112094" cy="1392662"/>
          </a:xfrm>
          <a:prstGeom prst="rect">
            <a:avLst/>
          </a:prstGeom>
        </p:spPr>
      </p:pic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9FB8E99F-59AC-4C4D-B52E-D926D5AF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9758" y="2060812"/>
            <a:ext cx="3481184" cy="23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2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652A8-233E-4D62-ADA0-0BF70C4F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 van de workshop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C0E157-2AFA-4ACE-8D33-2E0551CEF8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3352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nl-NL" sz="2000" b="1" dirty="0"/>
              <a:t>Programma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Introductie				10 minuten		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Casus Afrikaans			20 minuten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Nabespreking en discussie		20 minuten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Uitloop en afsluiting			10 minuten</a:t>
            </a:r>
            <a:r>
              <a:rPr lang="nl-NL" dirty="0"/>
              <a:t>		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06F0B6-F160-4841-BE80-9427D086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89" y="5388167"/>
            <a:ext cx="3112094" cy="13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8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652A8-233E-4D62-ADA0-0BF70C4F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19"/>
            <a:ext cx="10515600" cy="1325563"/>
          </a:xfrm>
        </p:spPr>
        <p:txBody>
          <a:bodyPr/>
          <a:lstStyle/>
          <a:p>
            <a:r>
              <a:rPr lang="nl-NL" dirty="0"/>
              <a:t>Model voor taalkundig redeneren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C0E157-2AFA-4ACE-8D33-2E0551CEF8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9032" y="1326098"/>
            <a:ext cx="10515600" cy="55820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nl-NL" altLang="nl-NL" sz="2000" b="1" dirty="0"/>
              <a:t>Wat is taalkundig redeneren?</a:t>
            </a:r>
          </a:p>
          <a:p>
            <a:pPr>
              <a:defRPr/>
            </a:pPr>
            <a:endParaRPr lang="nl-NL" altLang="nl-NL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sz="1800" dirty="0"/>
              <a:t>Taalkundige vragen stellen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sz="1800" dirty="0"/>
              <a:t>Taalkundige argumenten formuleren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sz="1800" dirty="0"/>
              <a:t>Taalkundige context schetsen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sz="1800" dirty="0"/>
              <a:t>Gebruiken van taalkundige concepten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sz="1800" dirty="0"/>
              <a:t>Gebruiken van taalkundige bronnen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sz="1800" dirty="0"/>
              <a:t>Gebruiken van taalkundige strategieën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nl-NL" altLang="nl-NL" sz="1800" dirty="0"/>
          </a:p>
          <a:p>
            <a:pPr marL="0" indent="0">
              <a:buNone/>
              <a:defRPr/>
            </a:pPr>
            <a:r>
              <a:rPr lang="nl-NL" altLang="nl-NL" sz="1800" dirty="0"/>
              <a:t>Redeneren over:</a:t>
            </a:r>
          </a:p>
          <a:p>
            <a:pPr>
              <a:buFontTx/>
              <a:buChar char="-"/>
              <a:defRPr/>
            </a:pPr>
            <a:r>
              <a:rPr lang="nl-NL" altLang="nl-NL" sz="1800" dirty="0"/>
              <a:t>vorm en betekenis</a:t>
            </a:r>
          </a:p>
          <a:p>
            <a:pPr>
              <a:buFontTx/>
              <a:buChar char="-"/>
              <a:defRPr/>
            </a:pPr>
            <a:r>
              <a:rPr lang="nl-NL" altLang="nl-NL" sz="1800" dirty="0"/>
              <a:t>taal in context</a:t>
            </a:r>
          </a:p>
          <a:p>
            <a:pPr>
              <a:buFontTx/>
              <a:buChar char="-"/>
              <a:defRPr/>
            </a:pPr>
            <a:r>
              <a:rPr lang="nl-NL" altLang="nl-NL" sz="1800" dirty="0"/>
              <a:t>variatie en verandering </a:t>
            </a:r>
            <a:r>
              <a:rPr lang="nl-NL" dirty="0"/>
              <a:t>						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DDC5F0-4408-4C83-BC72-DE8DF66959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38" y="1208016"/>
            <a:ext cx="5319508" cy="5171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60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652A8-233E-4D62-ADA0-0BF70C4F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Ontwerpprincipes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C0E157-2AFA-4ACE-8D33-2E0551CEF8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5809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  <a:defRPr/>
            </a:pPr>
            <a:endParaRPr lang="nl-NL" sz="2000" b="1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nl-NL" sz="2000" dirty="0"/>
              <a:t>	</a:t>
            </a:r>
            <a:r>
              <a:rPr lang="nl-NL" dirty="0"/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06F0B6-F160-4841-BE80-9427D086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89" y="5388167"/>
            <a:ext cx="3112094" cy="13926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3C002B7-51F3-4A27-8F17-2BCA7C87E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1" y="1237448"/>
            <a:ext cx="3826062" cy="54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0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652A8-233E-4D62-ADA0-0BF70C4F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19"/>
            <a:ext cx="10515600" cy="1325563"/>
          </a:xfrm>
        </p:spPr>
        <p:txBody>
          <a:bodyPr/>
          <a:lstStyle/>
          <a:p>
            <a:r>
              <a:rPr lang="nl-NL" dirty="0"/>
              <a:t>Linguïstisch repertoire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C0E157-2AFA-4ACE-8D33-2E0551CEF8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9032" y="1326098"/>
            <a:ext cx="10515600" cy="39816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nl-NL" sz="2000" dirty="0"/>
              <a:t>Het inzetten van een linguïstisch repertoire: elke taalkundige heeft een arsenaal aan middelen beschikbaar om erachter te komen hoe taaluitingen in elkaar zitten en wat ze betekenen. Het gaat hierbij om linguïstisch repertoire waarmee de taalkundig </a:t>
            </a:r>
            <a:r>
              <a:rPr lang="nl-NL" sz="2000" dirty="0" err="1"/>
              <a:t>redeneerder</a:t>
            </a:r>
            <a:r>
              <a:rPr lang="nl-NL" sz="2000" dirty="0"/>
              <a:t> de taalvorm aanpast door:</a:t>
            </a:r>
          </a:p>
          <a:p>
            <a:r>
              <a:rPr lang="nl-NL" sz="2000" dirty="0"/>
              <a:t>- Weglating (deletie)</a:t>
            </a:r>
          </a:p>
          <a:p>
            <a:r>
              <a:rPr lang="nl-NL" sz="2000" dirty="0"/>
              <a:t>- Vervanging (substitutie)</a:t>
            </a:r>
          </a:p>
          <a:p>
            <a:r>
              <a:rPr lang="nl-NL" sz="2000" dirty="0"/>
              <a:t>- Toevoeging (insertie)</a:t>
            </a:r>
          </a:p>
          <a:p>
            <a:r>
              <a:rPr lang="nl-NL" sz="2000" dirty="0"/>
              <a:t>- Aanpassing van kenmerken (morfologische aanpassing)</a:t>
            </a:r>
          </a:p>
          <a:p>
            <a:r>
              <a:rPr lang="nl-NL" sz="2000" dirty="0"/>
              <a:t>- Omzetting (transformatie)  </a:t>
            </a:r>
          </a:p>
          <a:p>
            <a:pPr marL="0" indent="0">
              <a:buNone/>
            </a:pPr>
            <a:r>
              <a:rPr lang="nl-NL" dirty="0"/>
              <a:t>						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77ED05E-36BB-4161-A295-F0BF21B7A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89" y="5388167"/>
            <a:ext cx="3112094" cy="13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6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652A8-233E-4D62-ADA0-0BF70C4F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C0E157-2AFA-4ACE-8D33-2E0551CEF8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2699" y="1523621"/>
            <a:ext cx="10515600" cy="14014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nl-NL" sz="2000" b="1" dirty="0"/>
              <a:t>Nederlandse koloniën en handelsposten </a:t>
            </a:r>
          </a:p>
          <a:p>
            <a:pPr marL="0" indent="0">
              <a:buNone/>
              <a:defRPr/>
            </a:pPr>
            <a:r>
              <a:rPr lang="nl-NL" dirty="0"/>
              <a:t>		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06F0B6-F160-4841-BE80-9427D086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89" y="5388167"/>
            <a:ext cx="3112094" cy="1392662"/>
          </a:xfrm>
          <a:prstGeom prst="rect">
            <a:avLst/>
          </a:prstGeom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FECCD137-8DCB-46CD-8BD5-C1C388FB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0586" r="24013" b="24788"/>
          <a:stretch>
            <a:fillRect/>
          </a:stretch>
        </p:blipFill>
        <p:spPr bwMode="auto">
          <a:xfrm>
            <a:off x="1291903" y="2273417"/>
            <a:ext cx="6727497" cy="39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13EC0AFE-0F94-4A99-BC37-8B56731A1957}"/>
              </a:ext>
            </a:extLst>
          </p:cNvPr>
          <p:cNvSpPr txBox="1">
            <a:spLocks/>
          </p:cNvSpPr>
          <p:nvPr/>
        </p:nvSpPr>
        <p:spPr>
          <a:xfrm>
            <a:off x="8156519" y="436227"/>
            <a:ext cx="3726485" cy="53286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2000" dirty="0"/>
              <a:t>24 miljoen Nederlandstaligen</a:t>
            </a:r>
          </a:p>
          <a:p>
            <a:pPr>
              <a:defRPr/>
            </a:pPr>
            <a:r>
              <a:rPr lang="nl-NL" sz="2000" dirty="0">
                <a:sym typeface="Wingdings" panose="05000000000000000000" pitchFamily="2" charset="2"/>
              </a:rPr>
              <a:t>Top 40 van de 6000 talen ter wereld</a:t>
            </a:r>
          </a:p>
          <a:p>
            <a:pPr>
              <a:defRPr/>
            </a:pPr>
            <a:r>
              <a:rPr lang="nl-NL" sz="2000" dirty="0">
                <a:sym typeface="Wingdings" panose="05000000000000000000" pitchFamily="2" charset="2"/>
              </a:rPr>
              <a:t>8</a:t>
            </a:r>
            <a:r>
              <a:rPr lang="nl-NL" sz="2000" baseline="30000" dirty="0">
                <a:sym typeface="Wingdings" panose="05000000000000000000" pitchFamily="2" charset="2"/>
              </a:rPr>
              <a:t>ste</a:t>
            </a:r>
            <a:r>
              <a:rPr lang="nl-NL" sz="2000" dirty="0">
                <a:sym typeface="Wingdings" panose="05000000000000000000" pitchFamily="2" charset="2"/>
              </a:rPr>
              <a:t> taal van de Europese Unie</a:t>
            </a:r>
          </a:p>
          <a:p>
            <a:pPr>
              <a:defRPr/>
            </a:pPr>
            <a:r>
              <a:rPr lang="nl-NL" sz="2000" dirty="0">
                <a:sym typeface="Wingdings" panose="05000000000000000000" pitchFamily="2" charset="2"/>
              </a:rPr>
              <a:t>In 6 landen een officiële taal</a:t>
            </a:r>
          </a:p>
          <a:p>
            <a:pPr>
              <a:defRPr/>
            </a:pPr>
            <a:r>
              <a:rPr lang="nl-NL" sz="2000" dirty="0"/>
              <a:t>Studie Nederlands op 150 universiteiten in het buitenland</a:t>
            </a:r>
          </a:p>
          <a:p>
            <a:pPr>
              <a:defRPr/>
            </a:pPr>
            <a:r>
              <a:rPr lang="nl-NL" sz="2000" dirty="0"/>
              <a:t>Afrikaans (6 miljoen sprekers in Zuid-Afrika en Namibië)</a:t>
            </a:r>
          </a:p>
          <a:p>
            <a:pPr>
              <a:defRPr/>
            </a:pPr>
            <a:r>
              <a:rPr lang="nl-NL" sz="2000" dirty="0"/>
              <a:t>Het Woordenboek der Nederlandsche Taal is het grootste woordenboek ter wereld</a:t>
            </a:r>
          </a:p>
          <a:p>
            <a:pPr marL="162535" indent="0">
              <a:buNone/>
              <a:defRPr/>
            </a:pPr>
            <a:r>
              <a:rPr lang="nl-NL" sz="1600" i="1" dirty="0"/>
              <a:t>bron: www.taalunieversum.org</a:t>
            </a:r>
            <a:endParaRPr lang="nl-NL" sz="1600" dirty="0"/>
          </a:p>
          <a:p>
            <a:pPr marL="457200" indent="-457200"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899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652A8-233E-4D62-ADA0-0BF70C4F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C0E157-2AFA-4ACE-8D33-2E0551CEF8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0223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nl-NL" sz="2000" b="1" dirty="0"/>
              <a:t>Casus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hlinkClick r:id="rId2" action="ppaction://hlinkfile"/>
              </a:rPr>
              <a:t>Geluidsfragment</a:t>
            </a:r>
            <a:r>
              <a:rPr lang="nl-NL" sz="2000" dirty="0"/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Lees de tekst in bijlage 1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Verdelen van de alinea’s</a:t>
            </a:r>
          </a:p>
          <a:p>
            <a:pPr marL="0" indent="0">
              <a:buNone/>
              <a:defRPr/>
            </a:pPr>
            <a:r>
              <a:rPr lang="nl-NL" dirty="0"/>
              <a:t>						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06F0B6-F160-4841-BE80-9427D0862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89" y="5388167"/>
            <a:ext cx="3112094" cy="13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1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652A8-233E-4D62-ADA0-0BF70C4F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C0E157-2AFA-4ACE-8D33-2E0551CEF8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427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nl-NL" sz="2000" dirty="0"/>
              <a:t>We gaan de stappen uit het de hand-out volgen:</a:t>
            </a:r>
          </a:p>
          <a:p>
            <a:pPr marL="0" indent="0">
              <a:buNone/>
              <a:defRPr/>
            </a:pPr>
            <a:r>
              <a:rPr lang="nl-NL" sz="2000" dirty="0"/>
              <a:t>-Stap 1 	3 minuten</a:t>
            </a:r>
          </a:p>
          <a:p>
            <a:pPr marL="0" indent="0">
              <a:buNone/>
              <a:defRPr/>
            </a:pPr>
            <a:r>
              <a:rPr lang="nl-NL" sz="2000" dirty="0"/>
              <a:t>-Stap 2 	3 minuten</a:t>
            </a:r>
          </a:p>
          <a:p>
            <a:pPr marL="0" indent="0">
              <a:buNone/>
              <a:defRPr/>
            </a:pPr>
            <a:r>
              <a:rPr lang="nl-NL" sz="2000" dirty="0"/>
              <a:t>-Stap 3 	3 minuten</a:t>
            </a:r>
          </a:p>
          <a:p>
            <a:pPr marL="0" indent="0">
              <a:buNone/>
              <a:defRPr/>
            </a:pPr>
            <a:r>
              <a:rPr lang="nl-NL" sz="2000" dirty="0"/>
              <a:t>-Stap 4 	3 minuten</a:t>
            </a:r>
          </a:p>
          <a:p>
            <a:pPr marL="0" indent="0">
              <a:buNone/>
              <a:defRPr/>
            </a:pPr>
            <a:endParaRPr lang="nl-NL" sz="2000" dirty="0"/>
          </a:p>
          <a:p>
            <a:pPr marL="0" indent="0">
              <a:buNone/>
              <a:defRPr/>
            </a:pPr>
            <a:r>
              <a:rPr lang="nl-NL" sz="2000" dirty="0"/>
              <a:t>Succes!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06F0B6-F160-4841-BE80-9427D086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89" y="5388167"/>
            <a:ext cx="3112094" cy="13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57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5F39191D9D1044981C9D1FABD2214F" ma:contentTypeVersion="19" ma:contentTypeDescription="Een nieuw document maken." ma:contentTypeScope="" ma:versionID="777bc13bf49819f338c4a04c8387c4c0">
  <xsd:schema xmlns:xsd="http://www.w3.org/2001/XMLSchema" xmlns:xs="http://www.w3.org/2001/XMLSchema" xmlns:p="http://schemas.microsoft.com/office/2006/metadata/properties" xmlns:ns3="0f2debb3-b261-4160-970f-92b2524c3524" xmlns:ns4="299a55ee-6586-4def-a8fd-cb3d7bbbb269" targetNamespace="http://schemas.microsoft.com/office/2006/metadata/properties" ma:root="true" ma:fieldsID="25779d4897663c6e8aef0da431878a48" ns3:_="" ns4:_="">
    <xsd:import namespace="0f2debb3-b261-4160-970f-92b2524c3524"/>
    <xsd:import namespace="299a55ee-6586-4def-a8fd-cb3d7bbbb26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debb3-b261-4160-970f-92b2524c3524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internalName="MediaServiceAutoTags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a55ee-6586-4def-a8fd-cb3d7bbbb26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0f2debb3-b261-4160-970f-92b2524c3524" xsi:nil="true"/>
    <MigrationWizIdPermissionLevels xmlns="0f2debb3-b261-4160-970f-92b2524c3524" xsi:nil="true"/>
    <MigrationWizIdDocumentLibraryPermissions xmlns="0f2debb3-b261-4160-970f-92b2524c3524" xsi:nil="true"/>
    <MigrationWizIdSecurityGroups xmlns="0f2debb3-b261-4160-970f-92b2524c3524" xsi:nil="true"/>
    <MigrationWizIdPermissions xmlns="0f2debb3-b261-4160-970f-92b2524c3524" xsi:nil="true"/>
  </documentManagement>
</p:properties>
</file>

<file path=customXml/itemProps1.xml><?xml version="1.0" encoding="utf-8"?>
<ds:datastoreItem xmlns:ds="http://schemas.openxmlformats.org/officeDocument/2006/customXml" ds:itemID="{8A65EFA3-CC04-4F9B-882A-263CDCBC16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345363-854E-4B9A-8F1F-16E74BF3C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2debb3-b261-4160-970f-92b2524c3524"/>
    <ds:schemaRef ds:uri="299a55ee-6586-4def-a8fd-cb3d7bbbb2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706F20-243F-4CBB-976C-0DBCFFAD72A3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99a55ee-6586-4def-a8fd-cb3d7bbbb269"/>
    <ds:schemaRef ds:uri="0f2debb3-b261-4160-970f-92b2524c352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520</Words>
  <Application>Microsoft Office PowerPoint</Application>
  <PresentationFormat>Breedbeeld</PresentationFormat>
  <Paragraphs>80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Welkom bij deze workshop!     Spelregels    - Zet je microfoon uit als je     niet aan het woord bent!     - Gebruik de chat om een     vraag te stellen.    - Veel plezier!</vt:lpstr>
      <vt:lpstr>Even voorstellen …</vt:lpstr>
      <vt:lpstr>Opzet van de workshop</vt:lpstr>
      <vt:lpstr>Model voor taalkundig redeneren</vt:lpstr>
      <vt:lpstr>Ontwerpprincipes</vt:lpstr>
      <vt:lpstr>Linguïstisch repertoire</vt:lpstr>
      <vt:lpstr>Introductie</vt:lpstr>
      <vt:lpstr>Workshop</vt:lpstr>
      <vt:lpstr>Workshop</vt:lpstr>
      <vt:lpstr>Nabespreking en discussie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het einde van deze workshop. Gebruik de website om naar je volgende ronde te gaan</dc:title>
  <dc:creator>Gijs Leenders</dc:creator>
  <cp:lastModifiedBy>Roy Dielemans</cp:lastModifiedBy>
  <cp:revision>17</cp:revision>
  <dcterms:created xsi:type="dcterms:W3CDTF">2021-09-06T08:43:48Z</dcterms:created>
  <dcterms:modified xsi:type="dcterms:W3CDTF">2021-10-01T10:16:22Z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0x010100B85F39191D9D1044981C9D1FABD2214F</vt:lpwstr>
  </property>
</Properties>
</file>